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77"/>
  </p:notesMasterIdLst>
  <p:sldIdLst>
    <p:sldId id="256" r:id="rId2"/>
    <p:sldId id="261" r:id="rId3"/>
    <p:sldId id="262" r:id="rId4"/>
    <p:sldId id="364" r:id="rId5"/>
    <p:sldId id="369" r:id="rId6"/>
    <p:sldId id="368" r:id="rId7"/>
    <p:sldId id="367" r:id="rId8"/>
    <p:sldId id="366" r:id="rId9"/>
    <p:sldId id="365" r:id="rId10"/>
    <p:sldId id="269" r:id="rId11"/>
    <p:sldId id="333" r:id="rId12"/>
    <p:sldId id="335" r:id="rId13"/>
    <p:sldId id="337" r:id="rId14"/>
    <p:sldId id="323" r:id="rId15"/>
    <p:sldId id="324" r:id="rId16"/>
    <p:sldId id="325" r:id="rId17"/>
    <p:sldId id="305" r:id="rId18"/>
    <p:sldId id="303" r:id="rId19"/>
    <p:sldId id="355" r:id="rId20"/>
    <p:sldId id="306" r:id="rId21"/>
    <p:sldId id="339" r:id="rId22"/>
    <p:sldId id="307" r:id="rId23"/>
    <p:sldId id="340" r:id="rId24"/>
    <p:sldId id="265" r:id="rId25"/>
    <p:sldId id="341" r:id="rId26"/>
    <p:sldId id="356" r:id="rId27"/>
    <p:sldId id="358" r:id="rId28"/>
    <p:sldId id="343" r:id="rId29"/>
    <p:sldId id="344" r:id="rId30"/>
    <p:sldId id="345" r:id="rId31"/>
    <p:sldId id="271" r:id="rId32"/>
    <p:sldId id="272" r:id="rId33"/>
    <p:sldId id="273" r:id="rId34"/>
    <p:sldId id="274" r:id="rId35"/>
    <p:sldId id="275" r:id="rId36"/>
    <p:sldId id="277" r:id="rId37"/>
    <p:sldId id="278" r:id="rId38"/>
    <p:sldId id="279" r:id="rId39"/>
    <p:sldId id="280" r:id="rId40"/>
    <p:sldId id="282" r:id="rId41"/>
    <p:sldId id="308" r:id="rId42"/>
    <p:sldId id="309" r:id="rId43"/>
    <p:sldId id="302" r:id="rId44"/>
    <p:sldId id="310" r:id="rId45"/>
    <p:sldId id="311" r:id="rId46"/>
    <p:sldId id="289" r:id="rId47"/>
    <p:sldId id="290" r:id="rId48"/>
    <p:sldId id="281" r:id="rId49"/>
    <p:sldId id="312" r:id="rId50"/>
    <p:sldId id="313" r:id="rId51"/>
    <p:sldId id="315" r:id="rId52"/>
    <p:sldId id="316" r:id="rId53"/>
    <p:sldId id="317" r:id="rId54"/>
    <p:sldId id="301" r:id="rId55"/>
    <p:sldId id="321" r:id="rId56"/>
    <p:sldId id="322" r:id="rId57"/>
    <p:sldId id="291" r:id="rId58"/>
    <p:sldId id="293" r:id="rId59"/>
    <p:sldId id="346" r:id="rId60"/>
    <p:sldId id="347" r:id="rId61"/>
    <p:sldId id="348" r:id="rId62"/>
    <p:sldId id="292" r:id="rId63"/>
    <p:sldId id="294" r:id="rId64"/>
    <p:sldId id="295" r:id="rId65"/>
    <p:sldId id="296" r:id="rId66"/>
    <p:sldId id="297" r:id="rId67"/>
    <p:sldId id="349" r:id="rId68"/>
    <p:sldId id="298" r:id="rId69"/>
    <p:sldId id="299" r:id="rId70"/>
    <p:sldId id="300" r:id="rId71"/>
    <p:sldId id="350" r:id="rId72"/>
    <p:sldId id="351" r:id="rId73"/>
    <p:sldId id="352" r:id="rId74"/>
    <p:sldId id="353" r:id="rId75"/>
    <p:sldId id="354" r:id="rId7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Roboto" panose="02000000000000000000" pitchFamily="2" charset="0"/>
      <p:regular r:id="rId82"/>
      <p:bold r:id="rId83"/>
      <p:italic r:id="rId84"/>
      <p:boldItalic r:id="rId85"/>
    </p:embeddedFont>
    <p:embeddedFont>
      <p:font typeface="Roboto Black" panose="02000000000000000000" pitchFamily="2" charset="0"/>
      <p:bold r:id="rId86"/>
      <p:boldItalic r:id="rId87"/>
    </p:embeddedFont>
    <p:embeddedFont>
      <p:font typeface="Roboto Light" panose="02000000000000000000" pitchFamily="2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3">
          <p15:clr>
            <a:srgbClr val="9AA0A6"/>
          </p15:clr>
        </p15:guide>
        <p15:guide id="2" orient="horz" pos="757">
          <p15:clr>
            <a:srgbClr val="9AA0A6"/>
          </p15:clr>
        </p15:guide>
        <p15:guide id="3" pos="196">
          <p15:clr>
            <a:srgbClr val="9AA0A6"/>
          </p15:clr>
        </p15:guide>
        <p15:guide id="4" pos="5564">
          <p15:clr>
            <a:srgbClr val="9AA0A6"/>
          </p15:clr>
        </p15:guide>
        <p15:guide id="5" orient="horz" pos="29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pos="313"/>
        <p:guide orient="horz" pos="757"/>
        <p:guide pos="196"/>
        <p:guide pos="5564"/>
        <p:guide orient="horz"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304bb8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304bb83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fd3822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fd3822a6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489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fd3822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fd3822a6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522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fd3822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fd3822a6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952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4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37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486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“entity”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358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ECS is a method of separating data from functionality.</a:t>
            </a:r>
          </a:p>
          <a:p>
            <a:r>
              <a:rPr lang="en-US" dirty="0"/>
              <a:t>Data is organized into smaller containers which can be processed in batches.</a:t>
            </a:r>
          </a:p>
          <a:p>
            <a:r>
              <a:rPr lang="en-US" dirty="0"/>
              <a:t>Entities represent how multiple types of data are grouped together for processing as a single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3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illustrate this relationship.</a:t>
            </a:r>
          </a:p>
          <a:p>
            <a:r>
              <a:rPr lang="en-US" dirty="0"/>
              <a:t>Our data is stored in archetypes.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35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illustrate this relationship.</a:t>
            </a:r>
          </a:p>
          <a:p>
            <a:r>
              <a:rPr lang="en-US" dirty="0"/>
              <a:t>Our data is stored in archetypes.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11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304bb8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304bb83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70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archetype represents a unique configuration of different fragments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97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Archetypes don’t just hold one of each fragment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11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archetype stores all of the fragment data for entities which are configured the same as the archetype</a:t>
            </a:r>
          </a:p>
          <a:p>
            <a:r>
              <a:rPr lang="en-US" dirty="0"/>
              <a:t>In fact, when an entity is created by assigning a list of fragments, if an archetype doesn’t already exist for that fragment list, one will be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8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archetype is like an entire table of data, organized by column</a:t>
            </a:r>
          </a:p>
          <a:p>
            <a:r>
              <a:rPr lang="en-US" dirty="0"/>
              <a:t>An entity is like a single row of that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98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Archetypes are stored in chunks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74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Archetypes are stored in chunks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74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Archetypes are stored in chunks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11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Archetypes are stored in chunks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44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functionality which works on the data fragments is in the 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66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processor has an Entity Query which is used to filter which chunks it can act 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0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7fd3822a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7fd3822a6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966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archetype configuration does not match the requirements of the entity query, it is ignored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02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archetype config does match the entity query requirements…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83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will be processed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69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 processor moves on to the next chunk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10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called batch processing</a:t>
            </a:r>
          </a:p>
          <a:p>
            <a:r>
              <a:rPr lang="en-US" dirty="0"/>
              <a:t>It happens every frame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68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create a new entity config without a config asset, need to create the archetype first</a:t>
            </a:r>
          </a:p>
          <a:p>
            <a:r>
              <a:rPr lang="en-US" dirty="0"/>
              <a:t>Can create by extending an existing archetype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20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create a new archetype from scratch by describing the 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42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call the CreateEntity function of </a:t>
            </a:r>
            <a:r>
              <a:rPr lang="en-US" dirty="0" err="1"/>
              <a:t>EntityManager</a:t>
            </a:r>
            <a:r>
              <a:rPr lang="en-US" dirty="0"/>
              <a:t> to create an entity.</a:t>
            </a:r>
          </a:p>
          <a:p>
            <a:r>
              <a:rPr lang="en-US" dirty="0"/>
              <a:t>This can even create a new archetype </a:t>
            </a:r>
            <a:r>
              <a:rPr lang="en-US"/>
              <a:t>if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50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adding each fragment individually, we can use traits</a:t>
            </a:r>
          </a:p>
          <a:p>
            <a:r>
              <a:rPr lang="en-US" dirty="0"/>
              <a:t>Traits also allow us to create configuration data that can be shared between multiple fragments or accessed anywhere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280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FMassEntityHandle exists while entity exists in Entity Manager</a:t>
            </a:r>
          </a:p>
          <a:p>
            <a:r>
              <a:rPr lang="en-US" dirty="0"/>
              <a:t>FMassEntityView is a struct view to a transient struct created for processing</a:t>
            </a:r>
          </a:p>
          <a:p>
            <a:r>
              <a:rPr lang="en-US" dirty="0"/>
              <a:t>Chunk index is preferred method as it will happen during normal processing flow and is therefore safest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6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fd3822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fd3822a6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9424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FMassEntityHandle exists while entity exists in Entity Manager</a:t>
            </a:r>
          </a:p>
          <a:p>
            <a:r>
              <a:rPr lang="en-US" dirty="0"/>
              <a:t>FMassEntityView is a struct view to a transient struct created for processing</a:t>
            </a:r>
          </a:p>
          <a:p>
            <a:r>
              <a:rPr lang="en-US" dirty="0"/>
              <a:t>Chunk index is preferred method as it will happen during normal processing flow and is therefore safest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39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FMassEntityHandle exists while entity exists in Entity Manager</a:t>
            </a:r>
          </a:p>
          <a:p>
            <a:r>
              <a:rPr lang="en-US" dirty="0"/>
              <a:t>FMassEntityView is a struct view to a transient struct created for processing</a:t>
            </a:r>
          </a:p>
          <a:p>
            <a:r>
              <a:rPr lang="en-US" dirty="0"/>
              <a:t>Chunk index is preferred method as it will happen during normal processing flow and is therefore safest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53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70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CB038-6738-4BDB-A4C4-230999780B79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73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fd3822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fd3822a6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489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fd3822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fd3822a6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474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fd3822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fd3822a6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06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fd3822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fd3822a6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33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fd3822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fd3822a6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81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F 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850" y="1457050"/>
            <a:ext cx="6476298" cy="22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+ side image - small body 1">
  <p:cSld name="TITLE_AND_BODY_1_5_1">
    <p:bg>
      <p:bgPr>
        <a:solidFill>
          <a:srgbClr val="999999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-45475" y="-42875"/>
            <a:ext cx="5478055" cy="5229035"/>
          </a:xfrm>
          <a:custGeom>
            <a:avLst/>
            <a:gdLst/>
            <a:ahLst/>
            <a:cxnLst/>
            <a:rect l="l" t="t" r="r" b="b"/>
            <a:pathLst>
              <a:path w="215629" h="205827" extrusionOk="0">
                <a:moveTo>
                  <a:pt x="149765" y="205816"/>
                </a:moveTo>
                <a:lnTo>
                  <a:pt x="215629" y="0"/>
                </a:lnTo>
                <a:lnTo>
                  <a:pt x="0" y="24"/>
                </a:lnTo>
                <a:lnTo>
                  <a:pt x="48" y="205827"/>
                </a:lnTo>
                <a:close/>
              </a:path>
            </a:pathLst>
          </a:custGeom>
          <a:gradFill>
            <a:gsLst>
              <a:gs pos="0">
                <a:srgbClr val="11092B"/>
              </a:gs>
              <a:gs pos="100000">
                <a:srgbClr val="10030A"/>
              </a:gs>
            </a:gsLst>
            <a:lin ang="13500032" scaled="0"/>
          </a:gradFill>
          <a:ln>
            <a:noFill/>
          </a:ln>
          <a:effectLst>
            <a:outerShdw blurRad="314325" dist="28575" algn="bl" rotWithShape="0">
              <a:srgbClr val="000000">
                <a:alpha val="50000"/>
              </a:srgbClr>
            </a:outerShdw>
          </a:effectLst>
        </p:spPr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45048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311700" y="1201850"/>
            <a:ext cx="3728400" cy="341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3891525" y="4905969"/>
            <a:ext cx="3310800" cy="208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+ side image - x large body 4">
  <p:cSld name="TITLE_AND_BODY_1_4_1_2">
    <p:bg>
      <p:bgPr>
        <a:solidFill>
          <a:srgbClr val="999999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-62025" y="-41975"/>
            <a:ext cx="7715761" cy="5229015"/>
          </a:xfrm>
          <a:custGeom>
            <a:avLst/>
            <a:gdLst/>
            <a:ahLst/>
            <a:cxnLst/>
            <a:rect l="l" t="t" r="r" b="b"/>
            <a:pathLst>
              <a:path w="303800" h="205887" extrusionOk="0">
                <a:moveTo>
                  <a:pt x="237688" y="205887"/>
                </a:moveTo>
                <a:lnTo>
                  <a:pt x="303800" y="24"/>
                </a:lnTo>
                <a:lnTo>
                  <a:pt x="0" y="0"/>
                </a:lnTo>
                <a:lnTo>
                  <a:pt x="0" y="205816"/>
                </a:lnTo>
                <a:close/>
              </a:path>
            </a:pathLst>
          </a:custGeom>
          <a:gradFill>
            <a:gsLst>
              <a:gs pos="0">
                <a:srgbClr val="11092B"/>
              </a:gs>
              <a:gs pos="100000">
                <a:srgbClr val="10030A"/>
              </a:gs>
            </a:gsLst>
            <a:lin ang="13500032" scaled="0"/>
          </a:gradFill>
          <a:ln>
            <a:noFill/>
          </a:ln>
          <a:effectLst>
            <a:outerShdw blurRad="171450" dist="38100" algn="bl" rotWithShape="0">
              <a:srgbClr val="000000">
                <a:alpha val="50000"/>
              </a:srgbClr>
            </a:outerShdw>
          </a:effectLst>
        </p:spPr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62688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11700" y="1193625"/>
            <a:ext cx="5793300" cy="341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ubTitle" idx="2"/>
          </p:nvPr>
        </p:nvSpPr>
        <p:spPr>
          <a:xfrm>
            <a:off x="6104975" y="4905975"/>
            <a:ext cx="2550600" cy="208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+ side image - large body 3">
  <p:cSld name="TITLE_AND_BODY_1_4_1_1_3">
    <p:bg>
      <p:bgPr>
        <a:solidFill>
          <a:srgbClr val="999999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-53875" y="-41975"/>
            <a:ext cx="6982695" cy="5226598"/>
          </a:xfrm>
          <a:custGeom>
            <a:avLst/>
            <a:gdLst/>
            <a:ahLst/>
            <a:cxnLst/>
            <a:rect l="l" t="t" r="r" b="b"/>
            <a:pathLst>
              <a:path w="275153" h="205954" extrusionOk="0">
                <a:moveTo>
                  <a:pt x="209050" y="205954"/>
                </a:moveTo>
                <a:lnTo>
                  <a:pt x="275153" y="0"/>
                </a:lnTo>
                <a:lnTo>
                  <a:pt x="23" y="95"/>
                </a:lnTo>
                <a:lnTo>
                  <a:pt x="0" y="205930"/>
                </a:lnTo>
                <a:close/>
              </a:path>
            </a:pathLst>
          </a:custGeom>
          <a:gradFill>
            <a:gsLst>
              <a:gs pos="0">
                <a:srgbClr val="11092B"/>
              </a:gs>
              <a:gs pos="100000">
                <a:srgbClr val="10030A"/>
              </a:gs>
            </a:gsLst>
            <a:lin ang="13500032" scaled="0"/>
          </a:gradFill>
          <a:ln>
            <a:noFill/>
          </a:ln>
          <a:effectLst>
            <a:outerShdw blurRad="171450" dist="57150" algn="bl" rotWithShape="0">
              <a:srgbClr val="000000">
                <a:alpha val="50000"/>
              </a:srgbClr>
            </a:outerShdw>
          </a:effectLst>
        </p:spPr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62325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11700" y="1193625"/>
            <a:ext cx="5119800" cy="341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"/>
          </p:nvPr>
        </p:nvSpPr>
        <p:spPr>
          <a:xfrm>
            <a:off x="5964975" y="4905975"/>
            <a:ext cx="2550600" cy="208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as bg">
  <p:cSld name="TITLE_AND_BODY_1_2_1_1">
    <p:bg>
      <p:bgPr>
        <a:solidFill>
          <a:srgbClr val="999999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17069" y="4905975"/>
            <a:ext cx="2550600" cy="208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de images right">
  <p:cSld name="TITLE_AND_BODY_1_1_2">
    <p:bg>
      <p:bgPr>
        <a:solidFill>
          <a:srgbClr val="99999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-16800" y="-25200"/>
            <a:ext cx="3719750" cy="5214350"/>
          </a:xfrm>
          <a:custGeom>
            <a:avLst/>
            <a:gdLst/>
            <a:ahLst/>
            <a:cxnLst/>
            <a:rect l="l" t="t" r="r" b="b"/>
            <a:pathLst>
              <a:path w="148790" h="208574" extrusionOk="0">
                <a:moveTo>
                  <a:pt x="81952" y="208574"/>
                </a:moveTo>
                <a:lnTo>
                  <a:pt x="148790" y="0"/>
                </a:lnTo>
                <a:lnTo>
                  <a:pt x="32" y="795"/>
                </a:lnTo>
                <a:lnTo>
                  <a:pt x="0" y="207567"/>
                </a:lnTo>
                <a:close/>
              </a:path>
            </a:pathLst>
          </a:custGeom>
          <a:gradFill>
            <a:gsLst>
              <a:gs pos="0">
                <a:srgbClr val="11092B"/>
              </a:gs>
              <a:gs pos="100000">
                <a:srgbClr val="10030A"/>
              </a:gs>
            </a:gsLst>
            <a:lin ang="13500032" scaled="0"/>
          </a:gradFill>
          <a:ln>
            <a:noFill/>
          </a:ln>
          <a:effectLst>
            <a:outerShdw blurRad="242888" dist="76200" algn="bl" rotWithShape="0">
              <a:srgbClr val="000000">
                <a:alpha val="50000"/>
              </a:srgbClr>
            </a:outerShdw>
          </a:effectLst>
        </p:spPr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2386500" cy="32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2822550" y="4898663"/>
            <a:ext cx="3310800" cy="208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de images left">
  <p:cSld name="TITLE_AND_BODY_1_1_1_1_1">
    <p:bg>
      <p:bgPr>
        <a:solidFill>
          <a:srgbClr val="999999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4645225" y="-1775"/>
            <a:ext cx="4499375" cy="5148250"/>
          </a:xfrm>
          <a:custGeom>
            <a:avLst/>
            <a:gdLst/>
            <a:ahLst/>
            <a:cxnLst/>
            <a:rect l="l" t="t" r="r" b="b"/>
            <a:pathLst>
              <a:path w="179975" h="205930" extrusionOk="0">
                <a:moveTo>
                  <a:pt x="0" y="205930"/>
                </a:moveTo>
                <a:lnTo>
                  <a:pt x="66080" y="0"/>
                </a:lnTo>
                <a:lnTo>
                  <a:pt x="179975" y="23"/>
                </a:lnTo>
                <a:lnTo>
                  <a:pt x="179975" y="205835"/>
                </a:lnTo>
                <a:close/>
              </a:path>
            </a:pathLst>
          </a:custGeom>
          <a:gradFill>
            <a:gsLst>
              <a:gs pos="0">
                <a:srgbClr val="11092B"/>
              </a:gs>
              <a:gs pos="100000">
                <a:srgbClr val="10030A"/>
              </a:gs>
            </a:gsLst>
            <a:lin ang="13500032" scaled="0"/>
          </a:gradFill>
          <a:ln>
            <a:noFill/>
          </a:ln>
          <a:effectLst>
            <a:outerShdw blurRad="214313" dist="66675" dir="10260000" algn="bl" rotWithShape="0">
              <a:srgbClr val="000000">
                <a:alpha val="50000"/>
              </a:srgbClr>
            </a:outerShdw>
          </a:effectLst>
        </p:spPr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6462625" y="289650"/>
            <a:ext cx="2386500" cy="32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712894" y="4934700"/>
            <a:ext cx="3310800" cy="208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, UE icon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aptio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51000" y="4746300"/>
            <a:ext cx="5998800" cy="397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1"/>
            </a:lvl1pPr>
          </a:lstStyle>
          <a:p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Quote - Light BG/Dark Copy 1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724875" y="1556400"/>
            <a:ext cx="7694400" cy="2030700"/>
          </a:xfrm>
          <a:prstGeom prst="rect">
            <a:avLst/>
          </a:prstGeom>
          <a:effectLst>
            <a:outerShdw dist="38100" dir="21540000" algn="bl" rotWithShape="0">
              <a:srgbClr val="1C458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Roboto Black"/>
              <a:buNone/>
              <a:defRPr sz="55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pic sign-off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t="179" b="189"/>
          <a:stretch/>
        </p:blipFill>
        <p:spPr>
          <a:xfrm>
            <a:off x="3576875" y="1247125"/>
            <a:ext cx="1989804" cy="23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F Titl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311700" y="334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2" name="Google Shape;12;p3"/>
          <p:cNvPicPr preferRelativeResize="0"/>
          <p:nvPr/>
        </p:nvPicPr>
        <p:blipFill rotWithShape="1">
          <a:blip r:embed="rId3">
            <a:alphaModFix/>
          </a:blip>
          <a:srcRect r="74141"/>
          <a:stretch/>
        </p:blipFill>
        <p:spPr>
          <a:xfrm>
            <a:off x="351987" y="371850"/>
            <a:ext cx="860757" cy="87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l="32596"/>
          <a:stretch/>
        </p:blipFill>
        <p:spPr>
          <a:xfrm>
            <a:off x="349550" y="1516052"/>
            <a:ext cx="3437997" cy="1348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3"/>
          <p:cNvCxnSpPr/>
          <p:nvPr/>
        </p:nvCxnSpPr>
        <p:spPr>
          <a:xfrm>
            <a:off x="414450" y="3165575"/>
            <a:ext cx="821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0CBE-6992-2205-1520-036A4B5E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26DFD-D6DD-F6A6-1AA5-E145D590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98A43-62EE-461C-0749-999316D6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89433-FA48-4E70-87BB-BC8E1868D3B7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D3FD0-EB84-21AF-5E4A-D1B01E25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11DA6-645C-6DB4-55B8-64731F76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22E4-9041-4BCC-A78D-78F09A38FE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0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F Title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3381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r="74141"/>
          <a:stretch/>
        </p:blipFill>
        <p:spPr>
          <a:xfrm>
            <a:off x="351987" y="371850"/>
            <a:ext cx="860757" cy="8799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4"/>
          <p:cNvCxnSpPr/>
          <p:nvPr/>
        </p:nvCxnSpPr>
        <p:spPr>
          <a:xfrm>
            <a:off x="414450" y="3253225"/>
            <a:ext cx="821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50" y="1464850"/>
            <a:ext cx="3046932" cy="1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F - 3 image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>
            <a:spLocks noGrp="1"/>
          </p:cNvSpPr>
          <p:nvPr>
            <p:ph type="pic" idx="2"/>
          </p:nvPr>
        </p:nvSpPr>
        <p:spPr>
          <a:xfrm>
            <a:off x="6300216" y="-4700"/>
            <a:ext cx="3594900" cy="5148300"/>
          </a:xfrm>
          <a:prstGeom prst="parallelogram">
            <a:avLst>
              <a:gd name="adj" fmla="val 48243"/>
            </a:avLst>
          </a:prstGeom>
          <a:noFill/>
          <a:ln>
            <a:noFill/>
          </a:ln>
          <a:effectLst>
            <a:outerShdw blurRad="57150" dist="95250" algn="bl" rotWithShape="0">
              <a:srgbClr val="000000">
                <a:alpha val="40000"/>
              </a:srgbClr>
            </a:outerShdw>
          </a:effectLst>
        </p:spPr>
      </p:sp>
      <p:sp>
        <p:nvSpPr>
          <p:cNvPr id="22" name="Google Shape;22;p5"/>
          <p:cNvSpPr>
            <a:spLocks noGrp="1"/>
          </p:cNvSpPr>
          <p:nvPr>
            <p:ph type="pic" idx="3"/>
          </p:nvPr>
        </p:nvSpPr>
        <p:spPr>
          <a:xfrm>
            <a:off x="4443984" y="-4700"/>
            <a:ext cx="3594900" cy="5148300"/>
          </a:xfrm>
          <a:prstGeom prst="parallelogram">
            <a:avLst>
              <a:gd name="adj" fmla="val 48243"/>
            </a:avLst>
          </a:prstGeom>
          <a:noFill/>
          <a:ln>
            <a:noFill/>
          </a:ln>
          <a:effectLst>
            <a:outerShdw blurRad="57150" dist="95250" algn="bl" rotWithShape="0">
              <a:srgbClr val="000000">
                <a:alpha val="40000"/>
              </a:srgbClr>
            </a:outerShdw>
          </a:effectLst>
        </p:spPr>
      </p:sp>
      <p:sp>
        <p:nvSpPr>
          <p:cNvPr id="23" name="Google Shape;23;p5"/>
          <p:cNvSpPr>
            <a:spLocks noGrp="1"/>
          </p:cNvSpPr>
          <p:nvPr>
            <p:ph type="pic" idx="4"/>
          </p:nvPr>
        </p:nvSpPr>
        <p:spPr>
          <a:xfrm>
            <a:off x="2595721" y="-4700"/>
            <a:ext cx="3594900" cy="5148300"/>
          </a:xfrm>
          <a:prstGeom prst="parallelogram">
            <a:avLst>
              <a:gd name="adj" fmla="val 48243"/>
            </a:avLst>
          </a:prstGeom>
          <a:noFill/>
          <a:ln>
            <a:noFill/>
          </a:ln>
          <a:effectLst>
            <a:outerShdw blurRad="57150" dist="95250" algn="bl" rotWithShape="0">
              <a:srgbClr val="000000">
                <a:alpha val="40000"/>
              </a:srgbClr>
            </a:outerShdw>
          </a:effectLst>
        </p:spPr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69863" y="4861900"/>
            <a:ext cx="1721400" cy="276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5"/>
          </p:nvPr>
        </p:nvSpPr>
        <p:spPr>
          <a:xfrm>
            <a:off x="4606413" y="4861900"/>
            <a:ext cx="1721400" cy="276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6"/>
          </p:nvPr>
        </p:nvSpPr>
        <p:spPr>
          <a:xfrm>
            <a:off x="2748488" y="4861900"/>
            <a:ext cx="1721400" cy="276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61775" y="289650"/>
            <a:ext cx="2905500" cy="3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F - 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11700" y="1202025"/>
            <a:ext cx="8520600" cy="341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 body">
  <p:cSld name="TITLE_AND_BODY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202025"/>
            <a:ext cx="3999900" cy="341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832400" y="1202025"/>
            <a:ext cx="3999900" cy="341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- med copy">
  <p:cSld name="TITLE_AND_BOD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>
            <a:spLocks noGrp="1"/>
          </p:cNvSpPr>
          <p:nvPr>
            <p:ph type="pic" idx="2"/>
          </p:nvPr>
        </p:nvSpPr>
        <p:spPr>
          <a:xfrm>
            <a:off x="5536925" y="-4700"/>
            <a:ext cx="3594900" cy="5143500"/>
          </a:xfrm>
          <a:prstGeom prst="parallelogram">
            <a:avLst>
              <a:gd name="adj" fmla="val 48243"/>
            </a:avLst>
          </a:prstGeom>
          <a:noFill/>
          <a:ln>
            <a:noFill/>
          </a:ln>
          <a:effectLst>
            <a:outerShdw blurRad="57150" dist="95250" algn="bl" rotWithShape="0">
              <a:srgbClr val="000000">
                <a:alpha val="40000"/>
              </a:srgbClr>
            </a:outerShdw>
          </a:effectLst>
        </p:spPr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11700" y="1202025"/>
            <a:ext cx="5443500" cy="341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5536925" y="4861900"/>
            <a:ext cx="1865700" cy="276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- small copy">
  <p:cSld name="TITLE_AND_BOD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>
            <a:spLocks noGrp="1"/>
          </p:cNvSpPr>
          <p:nvPr>
            <p:ph type="pic" idx="2"/>
          </p:nvPr>
        </p:nvSpPr>
        <p:spPr>
          <a:xfrm>
            <a:off x="4590675" y="-4700"/>
            <a:ext cx="4546200" cy="5143500"/>
          </a:xfrm>
          <a:prstGeom prst="parallelogram">
            <a:avLst>
              <a:gd name="adj" fmla="val 38324"/>
            </a:avLst>
          </a:prstGeom>
          <a:noFill/>
          <a:ln>
            <a:noFill/>
          </a:ln>
          <a:effectLst>
            <a:outerShdw blurRad="57150" dist="95250" algn="bl" rotWithShape="0">
              <a:srgbClr val="000000">
                <a:alpha val="40000"/>
              </a:srgbClr>
            </a:outerShdw>
          </a:effectLst>
        </p:spPr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311700" y="1202025"/>
            <a:ext cx="4546200" cy="341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3"/>
          </p:nvPr>
        </p:nvSpPr>
        <p:spPr>
          <a:xfrm>
            <a:off x="4590675" y="4861900"/>
            <a:ext cx="2802000" cy="276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quote + image">
  <p:cSld name="TITLE_AND_BODY_3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3495450" y="-1150"/>
            <a:ext cx="5648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/>
          <p:nvPr/>
        </p:nvSpPr>
        <p:spPr>
          <a:xfrm>
            <a:off x="-42775" y="-41975"/>
            <a:ext cx="5476438" cy="5227491"/>
          </a:xfrm>
          <a:custGeom>
            <a:avLst/>
            <a:gdLst/>
            <a:ahLst/>
            <a:cxnLst/>
            <a:rect l="l" t="t" r="r" b="b"/>
            <a:pathLst>
              <a:path w="215629" h="205827" extrusionOk="0">
                <a:moveTo>
                  <a:pt x="149765" y="205816"/>
                </a:moveTo>
                <a:lnTo>
                  <a:pt x="215629" y="0"/>
                </a:lnTo>
                <a:lnTo>
                  <a:pt x="0" y="24"/>
                </a:lnTo>
                <a:lnTo>
                  <a:pt x="48" y="205827"/>
                </a:lnTo>
                <a:close/>
              </a:path>
            </a:pathLst>
          </a:custGeom>
          <a:gradFill>
            <a:gsLst>
              <a:gs pos="0">
                <a:srgbClr val="11092B"/>
              </a:gs>
              <a:gs pos="100000">
                <a:srgbClr val="10030A"/>
              </a:gs>
            </a:gsLst>
            <a:lin ang="13500032" scaled="0"/>
          </a:gradFill>
          <a:ln>
            <a:noFill/>
          </a:ln>
          <a:effectLst>
            <a:outerShdw blurRad="314325" dist="28575" algn="bl" rotWithShape="0">
              <a:srgbClr val="000000">
                <a:alpha val="50000"/>
              </a:srgbClr>
            </a:outerShdw>
          </a:effectLst>
        </p:spPr>
      </p:sp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3858950" y="4861900"/>
            <a:ext cx="3533700" cy="276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61775" y="550800"/>
            <a:ext cx="3646500" cy="3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8550" y="4760575"/>
            <a:ext cx="276025" cy="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rgbClr val="021D36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8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Light"/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Light"/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Light"/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Light"/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Light"/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Light"/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Light"/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Light"/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02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8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epicgames.com/community/learning/talks-and-demos/37Oz/large-numbers-of-entities-with-mass-in-unreal-engine-5" TargetMode="External"/><Relationship Id="rId7" Type="http://schemas.openxmlformats.org/officeDocument/2006/relationships/hyperlink" Target="https://docs.unrealengine.com/5.1/en-US/mass-entity-in-unreal-engin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Megafunk/MassSample" TargetMode="External"/><Relationship Id="rId5" Type="http://schemas.openxmlformats.org/officeDocument/2006/relationships/hyperlink" Target="https://dev.epicgames.com/community/learning/tutorials/0RxY/ue5-massai-crowd-in-your-project-step-by-step-guide" TargetMode="External"/><Relationship Id="rId4" Type="http://schemas.openxmlformats.org/officeDocument/2006/relationships/hyperlink" Target="https://dev.epicgames.com/community/learning/tutorials/JXMl/unreal-engine-your-first-60-minutes-with-mas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61A336-5BBB-1120-5441-3A104423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9" y="337549"/>
            <a:ext cx="2175884" cy="602916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Who am I?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3FB8DE-2B84-5EC3-5B0B-7B107BB2E8C4}"/>
              </a:ext>
            </a:extLst>
          </p:cNvPr>
          <p:cNvSpPr txBox="1">
            <a:spLocks/>
          </p:cNvSpPr>
          <p:nvPr/>
        </p:nvSpPr>
        <p:spPr>
          <a:xfrm>
            <a:off x="3208128" y="249272"/>
            <a:ext cx="5935872" cy="1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Name: Gary Reif</a:t>
            </a:r>
          </a:p>
          <a:p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 err="1">
                <a:solidFill>
                  <a:schemeClr val="bg1"/>
                </a:solidFill>
              </a:rPr>
              <a:t>Gary.Reif@Zapper.Games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Currently: Gameplay Programmer – Zapper Games</a:t>
            </a:r>
          </a:p>
          <a:p>
            <a:r>
              <a:rPr lang="en-US" dirty="0">
                <a:solidFill>
                  <a:schemeClr val="bg1"/>
                </a:solidFill>
              </a:rPr>
              <a:t>Previously: Programmer – Puny Human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2C2D3-7883-B268-3F7F-C64C4A442763}"/>
              </a:ext>
            </a:extLst>
          </p:cNvPr>
          <p:cNvSpPr txBox="1">
            <a:spLocks/>
          </p:cNvSpPr>
          <p:nvPr/>
        </p:nvSpPr>
        <p:spPr>
          <a:xfrm>
            <a:off x="5865600" y="1667356"/>
            <a:ext cx="3278400" cy="7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Why am I here?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BCD120-229C-5FA1-B824-2F6F79ECD1BD}"/>
              </a:ext>
            </a:extLst>
          </p:cNvPr>
          <p:cNvSpPr txBox="1">
            <a:spLocks/>
          </p:cNvSpPr>
          <p:nvPr/>
        </p:nvSpPr>
        <p:spPr>
          <a:xfrm>
            <a:off x="259239" y="3241066"/>
            <a:ext cx="7351951" cy="1575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Mass Expertise: None. Well maybe some.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Mass Experience: A year spent the hard way.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Mass Conclusion: Maybe it could be easier?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AD77D8-919F-7421-0886-C77C8E772B2C}"/>
              </a:ext>
            </a:extLst>
          </p:cNvPr>
          <p:cNvSpPr txBox="1">
            <a:spLocks/>
          </p:cNvSpPr>
          <p:nvPr/>
        </p:nvSpPr>
        <p:spPr>
          <a:xfrm>
            <a:off x="1709963" y="2579512"/>
            <a:ext cx="4450502" cy="69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Let’s Talk About Mass!</a:t>
            </a:r>
          </a:p>
        </p:txBody>
      </p:sp>
    </p:spTree>
    <p:extLst>
      <p:ext uri="{BB962C8B-B14F-4D97-AF65-F5344CB8AC3E}">
        <p14:creationId xmlns:p14="http://schemas.microsoft.com/office/powerpoint/2010/main" val="78530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704876-3321-076B-F97E-AB5477D6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109" y="322841"/>
            <a:ext cx="4325782" cy="9172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will we cover?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CE7F10-02F7-24BB-8EBF-17ED2BF3CFF3}"/>
              </a:ext>
            </a:extLst>
          </p:cNvPr>
          <p:cNvSpPr txBox="1">
            <a:spLocks/>
          </p:cNvSpPr>
          <p:nvPr/>
        </p:nvSpPr>
        <p:spPr>
          <a:xfrm>
            <a:off x="514790" y="1668210"/>
            <a:ext cx="8114419" cy="259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Mass Plugin Structure</a:t>
            </a:r>
          </a:p>
          <a:p>
            <a:r>
              <a:rPr lang="en-US" b="1" dirty="0">
                <a:solidFill>
                  <a:schemeClr val="bg1"/>
                </a:solidFill>
              </a:rPr>
              <a:t>ECS Concepts in Mass</a:t>
            </a:r>
          </a:p>
          <a:p>
            <a:r>
              <a:rPr lang="en-US" b="1" dirty="0">
                <a:solidFill>
                  <a:schemeClr val="bg1"/>
                </a:solidFill>
              </a:rPr>
              <a:t>Entities &amp; Creation</a:t>
            </a:r>
          </a:p>
          <a:p>
            <a:r>
              <a:rPr lang="en-US" b="1" dirty="0">
                <a:solidFill>
                  <a:schemeClr val="bg1"/>
                </a:solidFill>
              </a:rPr>
              <a:t>Entity Manager and Entity Queries</a:t>
            </a:r>
          </a:p>
          <a:p>
            <a:r>
              <a:rPr lang="en-US" b="1" dirty="0">
                <a:solidFill>
                  <a:schemeClr val="bg1"/>
                </a:solidFill>
              </a:rPr>
              <a:t>Mass Command Buffer</a:t>
            </a:r>
          </a:p>
          <a:p>
            <a:r>
              <a:rPr lang="en-US" b="1" dirty="0">
                <a:solidFill>
                  <a:schemeClr val="bg1"/>
                </a:solidFill>
              </a:rPr>
              <a:t>Processors &amp; Execution</a:t>
            </a:r>
          </a:p>
          <a:p>
            <a:r>
              <a:rPr lang="en-US" b="1" dirty="0">
                <a:solidFill>
                  <a:schemeClr val="bg1"/>
                </a:solidFill>
              </a:rPr>
              <a:t>Multithreading (automatic)</a:t>
            </a:r>
          </a:p>
          <a:p>
            <a:r>
              <a:rPr lang="en-US" b="1" dirty="0">
                <a:solidFill>
                  <a:schemeClr val="bg1"/>
                </a:solidFill>
              </a:rPr>
              <a:t>Translators (actor agents)</a:t>
            </a:r>
          </a:p>
          <a:p>
            <a:r>
              <a:rPr lang="en-US" b="1" dirty="0">
                <a:solidFill>
                  <a:schemeClr val="bg1"/>
                </a:solidFill>
              </a:rPr>
              <a:t>Observer Processors</a:t>
            </a:r>
          </a:p>
          <a:p>
            <a:r>
              <a:rPr lang="en-US" b="1" dirty="0">
                <a:solidFill>
                  <a:schemeClr val="bg1"/>
                </a:solidFill>
              </a:rPr>
              <a:t>Mass Representation (visualization)</a:t>
            </a:r>
          </a:p>
          <a:p>
            <a:r>
              <a:rPr lang="en-US" b="1" dirty="0">
                <a:solidFill>
                  <a:schemeClr val="bg1"/>
                </a:solidFill>
              </a:rPr>
              <a:t>State Tree Processor</a:t>
            </a:r>
          </a:p>
          <a:p>
            <a:r>
              <a:rPr lang="en-US" b="1" dirty="0">
                <a:solidFill>
                  <a:schemeClr val="bg1"/>
                </a:solidFill>
              </a:rPr>
              <a:t>Smart Objects</a:t>
            </a:r>
          </a:p>
          <a:p>
            <a:r>
              <a:rPr lang="en-US" b="1" dirty="0">
                <a:solidFill>
                  <a:schemeClr val="bg1"/>
                </a:solidFill>
              </a:rPr>
              <a:t>Movement Processor</a:t>
            </a:r>
          </a:p>
          <a:p>
            <a:r>
              <a:rPr lang="en-US" b="1" dirty="0">
                <a:solidFill>
                  <a:schemeClr val="bg1"/>
                </a:solidFill>
              </a:rPr>
              <a:t>Mass Navigation</a:t>
            </a:r>
          </a:p>
          <a:p>
            <a:r>
              <a:rPr lang="en-US" b="1" dirty="0">
                <a:solidFill>
                  <a:schemeClr val="bg1"/>
                </a:solidFill>
              </a:rPr>
              <a:t>Mass Replication</a:t>
            </a:r>
          </a:p>
          <a:p>
            <a:r>
              <a:rPr lang="en-US" b="1" dirty="0">
                <a:solidFill>
                  <a:schemeClr val="bg1"/>
                </a:solidFill>
              </a:rPr>
              <a:t>Mass Debugger</a:t>
            </a:r>
          </a:p>
          <a:p>
            <a:r>
              <a:rPr lang="en-US" b="1" dirty="0">
                <a:solidFill>
                  <a:schemeClr val="bg1"/>
                </a:solidFill>
              </a:rPr>
              <a:t>Bonus!</a:t>
            </a:r>
          </a:p>
        </p:txBody>
      </p:sp>
    </p:spTree>
    <p:extLst>
      <p:ext uri="{BB962C8B-B14F-4D97-AF65-F5344CB8AC3E}">
        <p14:creationId xmlns:p14="http://schemas.microsoft.com/office/powerpoint/2010/main" val="359832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F2AAC3-9A34-67F8-3B7C-6FEF5190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606749" cy="8343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5545A6-57A6-9506-0211-3132BE34161E}"/>
              </a:ext>
            </a:extLst>
          </p:cNvPr>
          <p:cNvSpPr txBox="1">
            <a:spLocks/>
          </p:cNvSpPr>
          <p:nvPr/>
        </p:nvSpPr>
        <p:spPr>
          <a:xfrm>
            <a:off x="409353" y="1291856"/>
            <a:ext cx="8325293" cy="340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1430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Official introduction &amp; quick-start: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3"/>
              </a:rPr>
              <a:t>https://dev.epicgames.com/community/learning/talks-and-demos/37Oz/large-numbers-of-entities-with-mass-in-unreal-engine-5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Official “First 60 Minutes with Mass”: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https://dev.epicgames.com/community/learning/tutorials/JXMl/unreal-engine-your-first-60-minutes-with-mass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Unofficial: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5"/>
              </a:rPr>
              <a:t>https://dev.epicgames.com/community/learning/tutorials/0RxY/ue5-massai-crowd-in-your-project-step-by-step-guide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Community Project: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6"/>
              </a:rPr>
              <a:t>https://github.com/Megafunk/MassSample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Documentation: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7"/>
              </a:rPr>
              <a:t>https://docs.unrealengine.com/5.1/en-US/mass-entity-in-unreal-engine/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0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D33130-651A-4128-4406-465D06F8E051}"/>
              </a:ext>
            </a:extLst>
          </p:cNvPr>
          <p:cNvSpPr txBox="1"/>
          <p:nvPr/>
        </p:nvSpPr>
        <p:spPr>
          <a:xfrm>
            <a:off x="303105" y="1117035"/>
            <a:ext cx="4349579" cy="13849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Archetype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Commands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Manager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Subsystem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Executor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Processing Context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Processing Phases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Fragment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Tag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Handle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View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Processor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Requirements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Observer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BD0B5-C5AD-4506-26EC-106806C54361}"/>
              </a:ext>
            </a:extLst>
          </p:cNvPr>
          <p:cNvSpPr txBox="1"/>
          <p:nvPr/>
        </p:nvSpPr>
        <p:spPr>
          <a:xfrm>
            <a:off x="534791" y="841892"/>
            <a:ext cx="27339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Engine/Plugins/Runtime/MassEntity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2DD78-07FC-C2D9-A554-BE6A124AF627}"/>
              </a:ext>
            </a:extLst>
          </p:cNvPr>
          <p:cNvSpPr txBox="1"/>
          <p:nvPr/>
        </p:nvSpPr>
        <p:spPr>
          <a:xfrm>
            <a:off x="1197739" y="492707"/>
            <a:ext cx="14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MassEntity</a:t>
            </a:r>
          </a:p>
        </p:txBody>
      </p:sp>
    </p:spTree>
    <p:extLst>
      <p:ext uri="{BB962C8B-B14F-4D97-AF65-F5344CB8AC3E}">
        <p14:creationId xmlns:p14="http://schemas.microsoft.com/office/powerpoint/2010/main" val="1740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D33130-651A-4128-4406-465D06F8E051}"/>
              </a:ext>
            </a:extLst>
          </p:cNvPr>
          <p:cNvSpPr txBox="1"/>
          <p:nvPr/>
        </p:nvSpPr>
        <p:spPr>
          <a:xfrm>
            <a:off x="303105" y="1117035"/>
            <a:ext cx="4349579" cy="13849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Archetype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Commands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Manager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Subsystem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Executor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Processing Context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Processing Phases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Fragment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Tag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Handle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View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Processor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Requirements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Observer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BD0B5-C5AD-4506-26EC-106806C54361}"/>
              </a:ext>
            </a:extLst>
          </p:cNvPr>
          <p:cNvSpPr txBox="1"/>
          <p:nvPr/>
        </p:nvSpPr>
        <p:spPr>
          <a:xfrm>
            <a:off x="534791" y="841892"/>
            <a:ext cx="27339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Engine/Plugins/Runtime/MassEntity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03237-9273-7C2B-1CB5-15D7FCE8B07B}"/>
              </a:ext>
            </a:extLst>
          </p:cNvPr>
          <p:cNvSpPr txBox="1"/>
          <p:nvPr/>
        </p:nvSpPr>
        <p:spPr>
          <a:xfrm>
            <a:off x="5209120" y="841736"/>
            <a:ext cx="300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Engine/Plugins/Runtime/MassGameplay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6A0A8-DD93-CA3B-4A49-A8AC58F7773F}"/>
              </a:ext>
            </a:extLst>
          </p:cNvPr>
          <p:cNvSpPr txBox="1"/>
          <p:nvPr/>
        </p:nvSpPr>
        <p:spPr>
          <a:xfrm>
            <a:off x="4652680" y="1120436"/>
            <a:ext cx="4349579" cy="13849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Actor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Agent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Encoded Scalars &amp; Vectors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LOD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Movement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Replication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Representation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Signals (events)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Simulation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Smart Objects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Spawner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Entity Config Asset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C1822-71C6-DB12-EDDB-5C647ECDE556}"/>
              </a:ext>
            </a:extLst>
          </p:cNvPr>
          <p:cNvSpPr txBox="1"/>
          <p:nvPr/>
        </p:nvSpPr>
        <p:spPr>
          <a:xfrm>
            <a:off x="1197739" y="492707"/>
            <a:ext cx="14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MassEntity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D2752-1483-BF4C-FDDD-0E79486A6A93}"/>
              </a:ext>
            </a:extLst>
          </p:cNvPr>
          <p:cNvSpPr txBox="1"/>
          <p:nvPr/>
        </p:nvSpPr>
        <p:spPr>
          <a:xfrm>
            <a:off x="5716147" y="495684"/>
            <a:ext cx="199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MassGameplay</a:t>
            </a:r>
          </a:p>
        </p:txBody>
      </p:sp>
    </p:spTree>
    <p:extLst>
      <p:ext uri="{BB962C8B-B14F-4D97-AF65-F5344CB8AC3E}">
        <p14:creationId xmlns:p14="http://schemas.microsoft.com/office/powerpoint/2010/main" val="372237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D33130-651A-4128-4406-465D06F8E051}"/>
              </a:ext>
            </a:extLst>
          </p:cNvPr>
          <p:cNvSpPr txBox="1"/>
          <p:nvPr/>
        </p:nvSpPr>
        <p:spPr>
          <a:xfrm>
            <a:off x="303105" y="1117035"/>
            <a:ext cx="4349579" cy="13849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Archetype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Commands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Manager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Subsystem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Executor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Processing Context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Processing Phases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Fragment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Tag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Handle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View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Processor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Requirements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Observer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BD0B5-C5AD-4506-26EC-106806C54361}"/>
              </a:ext>
            </a:extLst>
          </p:cNvPr>
          <p:cNvSpPr txBox="1"/>
          <p:nvPr/>
        </p:nvSpPr>
        <p:spPr>
          <a:xfrm>
            <a:off x="534791" y="841892"/>
            <a:ext cx="27339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Engine/Plugins/Runtime/MassEntity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03237-9273-7C2B-1CB5-15D7FCE8B07B}"/>
              </a:ext>
            </a:extLst>
          </p:cNvPr>
          <p:cNvSpPr txBox="1"/>
          <p:nvPr/>
        </p:nvSpPr>
        <p:spPr>
          <a:xfrm>
            <a:off x="5209120" y="841736"/>
            <a:ext cx="300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Engine/Plugins/Runtime/MassGameplay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433D0-9F96-DB34-3C53-9DADC2F4A461}"/>
              </a:ext>
            </a:extLst>
          </p:cNvPr>
          <p:cNvSpPr txBox="1"/>
          <p:nvPr/>
        </p:nvSpPr>
        <p:spPr>
          <a:xfrm>
            <a:off x="919395" y="3247238"/>
            <a:ext cx="1964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Engine/Plugins/AI/MassAI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6A0A8-DD93-CA3B-4A49-A8AC58F7773F}"/>
              </a:ext>
            </a:extLst>
          </p:cNvPr>
          <p:cNvSpPr txBox="1"/>
          <p:nvPr/>
        </p:nvSpPr>
        <p:spPr>
          <a:xfrm>
            <a:off x="4652680" y="1120436"/>
            <a:ext cx="4349579" cy="13849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Actor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Agent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Encoded Scalars &amp; Vectors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LOD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Movement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Replication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Representation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Signals (events)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Simulation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Smart Objects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Spawner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Entity Config Asset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F01879-2B99-0C44-7834-7CF144542F0B}"/>
              </a:ext>
            </a:extLst>
          </p:cNvPr>
          <p:cNvSpPr txBox="1"/>
          <p:nvPr/>
        </p:nvSpPr>
        <p:spPr>
          <a:xfrm>
            <a:off x="303101" y="3527638"/>
            <a:ext cx="4349579" cy="10618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Behavior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Mass State Tree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Mass Smart Object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AI Replication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Zone Graph Navigation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Navigation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Avoidance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Steering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Smooth Orientation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9808C-3D51-4C45-C869-DB091B77C073}"/>
              </a:ext>
            </a:extLst>
          </p:cNvPr>
          <p:cNvSpPr txBox="1"/>
          <p:nvPr/>
        </p:nvSpPr>
        <p:spPr>
          <a:xfrm>
            <a:off x="1197739" y="492707"/>
            <a:ext cx="14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MassEntity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10F6E-05E6-9294-1073-F18014280F09}"/>
              </a:ext>
            </a:extLst>
          </p:cNvPr>
          <p:cNvSpPr txBox="1"/>
          <p:nvPr/>
        </p:nvSpPr>
        <p:spPr>
          <a:xfrm>
            <a:off x="5716147" y="495684"/>
            <a:ext cx="199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MassGameplay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AD752-D97E-3263-87F6-A5B670C80AD6}"/>
              </a:ext>
            </a:extLst>
          </p:cNvPr>
          <p:cNvSpPr txBox="1"/>
          <p:nvPr/>
        </p:nvSpPr>
        <p:spPr>
          <a:xfrm>
            <a:off x="1398593" y="2902840"/>
            <a:ext cx="100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MassAI</a:t>
            </a:r>
          </a:p>
        </p:txBody>
      </p:sp>
    </p:spTree>
    <p:extLst>
      <p:ext uri="{BB962C8B-B14F-4D97-AF65-F5344CB8AC3E}">
        <p14:creationId xmlns:p14="http://schemas.microsoft.com/office/powerpoint/2010/main" val="203886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CADAD5-DC89-71B0-DE2F-DEAA53B98ACA}"/>
              </a:ext>
            </a:extLst>
          </p:cNvPr>
          <p:cNvSpPr txBox="1"/>
          <p:nvPr/>
        </p:nvSpPr>
        <p:spPr>
          <a:xfrm>
            <a:off x="1197739" y="492707"/>
            <a:ext cx="14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21EF9-5BD1-28E4-0A15-A923EF5DD80E}"/>
              </a:ext>
            </a:extLst>
          </p:cNvPr>
          <p:cNvSpPr txBox="1"/>
          <p:nvPr/>
        </p:nvSpPr>
        <p:spPr>
          <a:xfrm>
            <a:off x="5716147" y="495684"/>
            <a:ext cx="199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MassGameplay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F3E87-576C-692B-A87A-2192F0AA2605}"/>
              </a:ext>
            </a:extLst>
          </p:cNvPr>
          <p:cNvSpPr txBox="1"/>
          <p:nvPr/>
        </p:nvSpPr>
        <p:spPr>
          <a:xfrm>
            <a:off x="1398593" y="2902840"/>
            <a:ext cx="100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D9511-7E72-91C7-4E69-47AE527359D0}"/>
              </a:ext>
            </a:extLst>
          </p:cNvPr>
          <p:cNvSpPr txBox="1"/>
          <p:nvPr/>
        </p:nvSpPr>
        <p:spPr>
          <a:xfrm>
            <a:off x="5959283" y="2902839"/>
            <a:ext cx="15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MassCrowd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33130-651A-4128-4406-465D06F8E051}"/>
              </a:ext>
            </a:extLst>
          </p:cNvPr>
          <p:cNvSpPr txBox="1"/>
          <p:nvPr/>
        </p:nvSpPr>
        <p:spPr>
          <a:xfrm>
            <a:off x="303105" y="1117035"/>
            <a:ext cx="4349579" cy="13849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Archetype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Commands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Manager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Subsystem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Executor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Processing Context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Processing Phases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Fragment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Tag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Handle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Entity View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Processor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Requirements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Observer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BD0B5-C5AD-4506-26EC-106806C54361}"/>
              </a:ext>
            </a:extLst>
          </p:cNvPr>
          <p:cNvSpPr txBox="1"/>
          <p:nvPr/>
        </p:nvSpPr>
        <p:spPr>
          <a:xfrm>
            <a:off x="534791" y="841892"/>
            <a:ext cx="27339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Engine/Plugins/Runtime/MassEntity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03237-9273-7C2B-1CB5-15D7FCE8B07B}"/>
              </a:ext>
            </a:extLst>
          </p:cNvPr>
          <p:cNvSpPr txBox="1"/>
          <p:nvPr/>
        </p:nvSpPr>
        <p:spPr>
          <a:xfrm>
            <a:off x="5209120" y="841736"/>
            <a:ext cx="3004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Engine/Plugins/Runtime/MassGameplay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433D0-9F96-DB34-3C53-9DADC2F4A461}"/>
              </a:ext>
            </a:extLst>
          </p:cNvPr>
          <p:cNvSpPr txBox="1"/>
          <p:nvPr/>
        </p:nvSpPr>
        <p:spPr>
          <a:xfrm>
            <a:off x="919395" y="3247238"/>
            <a:ext cx="1964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Engine/Plugins/AI/MassAI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FE50D-F5DA-4682-C054-0A47602AE6DE}"/>
              </a:ext>
            </a:extLst>
          </p:cNvPr>
          <p:cNvSpPr txBox="1"/>
          <p:nvPr/>
        </p:nvSpPr>
        <p:spPr>
          <a:xfrm>
            <a:off x="5585227" y="3247238"/>
            <a:ext cx="22520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Engine/Plugins/AI/MassCrowd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6A0A8-DD93-CA3B-4A49-A8AC58F7773F}"/>
              </a:ext>
            </a:extLst>
          </p:cNvPr>
          <p:cNvSpPr txBox="1"/>
          <p:nvPr/>
        </p:nvSpPr>
        <p:spPr>
          <a:xfrm>
            <a:off x="4652680" y="1120436"/>
            <a:ext cx="4349579" cy="13849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Actor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Agent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Encoded Scalars &amp; Vectors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LOD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Movement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Replication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Representation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Signals (events)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Simulation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Smart Objects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Spawner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Entity Config Asset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F01879-2B99-0C44-7834-7CF144542F0B}"/>
              </a:ext>
            </a:extLst>
          </p:cNvPr>
          <p:cNvSpPr txBox="1"/>
          <p:nvPr/>
        </p:nvSpPr>
        <p:spPr>
          <a:xfrm>
            <a:off x="303101" y="3527638"/>
            <a:ext cx="4349579" cy="10618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Behavior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Mass State Tree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Mass Smart Object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AI Replication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Zone Graph Navigation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Mass Navigation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Avoidance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Steering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Smooth Orientation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9AD04-7D6C-3DBD-69EC-7B6ACACDD492}"/>
              </a:ext>
            </a:extLst>
          </p:cNvPr>
          <p:cNvSpPr txBox="1"/>
          <p:nvPr/>
        </p:nvSpPr>
        <p:spPr>
          <a:xfrm>
            <a:off x="4652680" y="3524237"/>
            <a:ext cx="4349579" cy="5770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Mass Crowd Representation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Crowd Server Representation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Crowd Spawner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Crowd Replication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Crowd Member</a:t>
            </a:r>
          </a:p>
        </p:txBody>
      </p:sp>
    </p:spTree>
    <p:extLst>
      <p:ext uri="{BB962C8B-B14F-4D97-AF65-F5344CB8AC3E}">
        <p14:creationId xmlns:p14="http://schemas.microsoft.com/office/powerpoint/2010/main" val="145987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867860" y="166919"/>
            <a:ext cx="340830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Entity Component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D038F-87DB-8FCD-6699-B8A2F46D078D}"/>
              </a:ext>
            </a:extLst>
          </p:cNvPr>
          <p:cNvSpPr txBox="1"/>
          <p:nvPr/>
        </p:nvSpPr>
        <p:spPr>
          <a:xfrm>
            <a:off x="2149314" y="1405660"/>
            <a:ext cx="690254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95F02-8620-DC9F-34DF-AFCE019ADAA0}"/>
              </a:ext>
            </a:extLst>
          </p:cNvPr>
          <p:cNvSpPr txBox="1"/>
          <p:nvPr/>
        </p:nvSpPr>
        <p:spPr>
          <a:xfrm>
            <a:off x="5930338" y="1405660"/>
            <a:ext cx="1604928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Functionality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68A26-E217-40F2-130B-76C69FECF95F}"/>
              </a:ext>
            </a:extLst>
          </p:cNvPr>
          <p:cNvSpPr txBox="1"/>
          <p:nvPr/>
        </p:nvSpPr>
        <p:spPr>
          <a:xfrm>
            <a:off x="1902121" y="1924412"/>
            <a:ext cx="118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Fragments</a:t>
            </a:r>
          </a:p>
          <a:p>
            <a:pPr defTabSz="685800">
              <a:buClrTx/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Archetype</a:t>
            </a:r>
          </a:p>
          <a:p>
            <a:pPr defTabSz="685800">
              <a:buClrTx/>
              <a:defRPr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Chunks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2351D-5BB7-2669-6A39-A44048CDBF45}"/>
              </a:ext>
            </a:extLst>
          </p:cNvPr>
          <p:cNvSpPr txBox="1"/>
          <p:nvPr/>
        </p:nvSpPr>
        <p:spPr>
          <a:xfrm>
            <a:off x="5028649" y="2016745"/>
            <a:ext cx="340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Processors (there are many kinds)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60123-4E31-5BC0-FCDD-0E7B0C5EC206}"/>
              </a:ext>
            </a:extLst>
          </p:cNvPr>
          <p:cNvSpPr txBox="1"/>
          <p:nvPr/>
        </p:nvSpPr>
        <p:spPr>
          <a:xfrm>
            <a:off x="4025344" y="3328590"/>
            <a:ext cx="1093313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1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2B83A-AFA9-D98D-0CBC-E6DF4F612362}"/>
              </a:ext>
            </a:extLst>
          </p:cNvPr>
          <p:cNvSpPr txBox="1"/>
          <p:nvPr/>
        </p:nvSpPr>
        <p:spPr>
          <a:xfrm>
            <a:off x="4110246" y="3845545"/>
            <a:ext cx="91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84953973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46F661-504E-747C-DFE1-373F3ADFC407}"/>
              </a:ext>
            </a:extLst>
          </p:cNvPr>
          <p:cNvSpPr/>
          <p:nvPr/>
        </p:nvSpPr>
        <p:spPr>
          <a:xfrm>
            <a:off x="3475599" y="2382461"/>
            <a:ext cx="2192802" cy="37857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1B114-BF5E-8124-DAA2-815C7A71327C}"/>
              </a:ext>
            </a:extLst>
          </p:cNvPr>
          <p:cNvSpPr txBox="1"/>
          <p:nvPr/>
        </p:nvSpPr>
        <p:spPr>
          <a:xfrm>
            <a:off x="3942730" y="2391707"/>
            <a:ext cx="12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Archetype</a:t>
            </a:r>
          </a:p>
        </p:txBody>
      </p:sp>
    </p:spTree>
    <p:extLst>
      <p:ext uri="{BB962C8B-B14F-4D97-AF65-F5344CB8AC3E}">
        <p14:creationId xmlns:p14="http://schemas.microsoft.com/office/powerpoint/2010/main" val="284051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D6A153F-1839-1130-0A02-F7C25FD80627}"/>
              </a:ext>
            </a:extLst>
          </p:cNvPr>
          <p:cNvSpPr/>
          <p:nvPr/>
        </p:nvSpPr>
        <p:spPr>
          <a:xfrm>
            <a:off x="3475599" y="545861"/>
            <a:ext cx="2192802" cy="37857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FCB13-5BC0-C6B6-A48C-93709AB8FC20}"/>
              </a:ext>
            </a:extLst>
          </p:cNvPr>
          <p:cNvSpPr txBox="1"/>
          <p:nvPr/>
        </p:nvSpPr>
        <p:spPr>
          <a:xfrm>
            <a:off x="3942730" y="555107"/>
            <a:ext cx="12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Archetype</a:t>
            </a:r>
          </a:p>
        </p:txBody>
      </p:sp>
    </p:spTree>
    <p:extLst>
      <p:ext uri="{BB962C8B-B14F-4D97-AF65-F5344CB8AC3E}">
        <p14:creationId xmlns:p14="http://schemas.microsoft.com/office/powerpoint/2010/main" val="71820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efest-looping_1920x1080_v02">
            <a:hlinkClick r:id="" action="ppaction://media"/>
            <a:extLst>
              <a:ext uri="{FF2B5EF4-FFF2-40B4-BE49-F238E27FC236}">
                <a16:creationId xmlns:a16="http://schemas.microsoft.com/office/drawing/2014/main" id="{657EB8B0-811A-0F9E-8098-C3C453147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387DD440-5FD0-0255-544F-E82D9313C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5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E557EB-1DF1-6143-5DA2-ECE170307A08}"/>
              </a:ext>
            </a:extLst>
          </p:cNvPr>
          <p:cNvSpPr/>
          <p:nvPr/>
        </p:nvSpPr>
        <p:spPr>
          <a:xfrm>
            <a:off x="1006962" y="545861"/>
            <a:ext cx="7130076" cy="88932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CEBCF-28F9-312E-7F7B-717A2B118574}"/>
              </a:ext>
            </a:extLst>
          </p:cNvPr>
          <p:cNvSpPr txBox="1"/>
          <p:nvPr/>
        </p:nvSpPr>
        <p:spPr>
          <a:xfrm>
            <a:off x="3942730" y="555107"/>
            <a:ext cx="12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Archetype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FFBB85-F913-4582-1D65-816D634D2BA8}"/>
              </a:ext>
            </a:extLst>
          </p:cNvPr>
          <p:cNvSpPr/>
          <p:nvPr/>
        </p:nvSpPr>
        <p:spPr>
          <a:xfrm>
            <a:off x="1219180" y="930119"/>
            <a:ext cx="2136607" cy="369329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8A9FC-1FDB-6B5D-CB9C-6F77450921F8}"/>
              </a:ext>
            </a:extLst>
          </p:cNvPr>
          <p:cNvSpPr txBox="1"/>
          <p:nvPr/>
        </p:nvSpPr>
        <p:spPr>
          <a:xfrm>
            <a:off x="1219179" y="930117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13A2C2-294A-39B9-BA24-A70FDEE00D5A}"/>
              </a:ext>
            </a:extLst>
          </p:cNvPr>
          <p:cNvSpPr/>
          <p:nvPr/>
        </p:nvSpPr>
        <p:spPr>
          <a:xfrm>
            <a:off x="3531721" y="930118"/>
            <a:ext cx="2136607" cy="374596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A4582-26B8-F815-EAB3-A04804FE9C78}"/>
              </a:ext>
            </a:extLst>
          </p:cNvPr>
          <p:cNvSpPr txBox="1"/>
          <p:nvPr/>
        </p:nvSpPr>
        <p:spPr>
          <a:xfrm>
            <a:off x="3531720" y="930116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7F733C-5E98-DB54-7746-31541450F480}"/>
              </a:ext>
            </a:extLst>
          </p:cNvPr>
          <p:cNvSpPr/>
          <p:nvPr/>
        </p:nvSpPr>
        <p:spPr>
          <a:xfrm>
            <a:off x="5844262" y="930117"/>
            <a:ext cx="2136607" cy="373309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37F3-D44C-E0B8-BEAB-D92BEFDB70FF}"/>
              </a:ext>
            </a:extLst>
          </p:cNvPr>
          <p:cNvSpPr txBox="1"/>
          <p:nvPr/>
        </p:nvSpPr>
        <p:spPr>
          <a:xfrm>
            <a:off x="5844259" y="933685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117979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4B333-C128-CB43-B9BD-1D48E4718DC4}"/>
              </a:ext>
            </a:extLst>
          </p:cNvPr>
          <p:cNvSpPr txBox="1"/>
          <p:nvPr/>
        </p:nvSpPr>
        <p:spPr>
          <a:xfrm>
            <a:off x="3942730" y="555107"/>
            <a:ext cx="12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Archetype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1D67F4-9FAA-1E49-4EEC-85D6DAC65BF2}"/>
              </a:ext>
            </a:extLst>
          </p:cNvPr>
          <p:cNvSpPr/>
          <p:nvPr/>
        </p:nvSpPr>
        <p:spPr>
          <a:xfrm>
            <a:off x="1006962" y="545861"/>
            <a:ext cx="7130076" cy="88932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7D4ED-34EA-D7D9-6397-2B9094E91F3D}"/>
              </a:ext>
            </a:extLst>
          </p:cNvPr>
          <p:cNvSpPr txBox="1"/>
          <p:nvPr/>
        </p:nvSpPr>
        <p:spPr>
          <a:xfrm>
            <a:off x="3942730" y="555107"/>
            <a:ext cx="12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Archetype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F799E3-5A8B-9F3B-9D0F-E35EC080031C}"/>
              </a:ext>
            </a:extLst>
          </p:cNvPr>
          <p:cNvSpPr/>
          <p:nvPr/>
        </p:nvSpPr>
        <p:spPr>
          <a:xfrm>
            <a:off x="1219180" y="930119"/>
            <a:ext cx="2136607" cy="369329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3A1435-B3FE-D92E-6FE1-9C7B17C6AAFC}"/>
              </a:ext>
            </a:extLst>
          </p:cNvPr>
          <p:cNvSpPr/>
          <p:nvPr/>
        </p:nvSpPr>
        <p:spPr>
          <a:xfrm>
            <a:off x="3531721" y="930118"/>
            <a:ext cx="2136607" cy="374596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B95F43-39D9-52DC-D69E-FAF7F1A70349}"/>
              </a:ext>
            </a:extLst>
          </p:cNvPr>
          <p:cNvSpPr/>
          <p:nvPr/>
        </p:nvSpPr>
        <p:spPr>
          <a:xfrm>
            <a:off x="5844262" y="930117"/>
            <a:ext cx="2136607" cy="373309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A3A00-0C78-DAE4-A4F5-00AF450F465A}"/>
              </a:ext>
            </a:extLst>
          </p:cNvPr>
          <p:cNvSpPr txBox="1"/>
          <p:nvPr/>
        </p:nvSpPr>
        <p:spPr>
          <a:xfrm>
            <a:off x="1219179" y="930838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Fragment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DF293-08E8-A8F5-888A-A6161F9363FE}"/>
              </a:ext>
            </a:extLst>
          </p:cNvPr>
          <p:cNvSpPr txBox="1"/>
          <p:nvPr/>
        </p:nvSpPr>
        <p:spPr>
          <a:xfrm>
            <a:off x="3531720" y="930837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Velocity Fragment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66323-4162-98EA-E64D-B07E5DBFE7A1}"/>
              </a:ext>
            </a:extLst>
          </p:cNvPr>
          <p:cNvSpPr txBox="1"/>
          <p:nvPr/>
        </p:nvSpPr>
        <p:spPr>
          <a:xfrm>
            <a:off x="5844259" y="965185"/>
            <a:ext cx="2136609" cy="307777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Representation Fragment</a:t>
            </a:r>
          </a:p>
        </p:txBody>
      </p:sp>
    </p:spTree>
    <p:extLst>
      <p:ext uri="{BB962C8B-B14F-4D97-AF65-F5344CB8AC3E}">
        <p14:creationId xmlns:p14="http://schemas.microsoft.com/office/powerpoint/2010/main" val="300351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291322-6B64-B2F4-4AA7-59BCD5B5561A}"/>
              </a:ext>
            </a:extLst>
          </p:cNvPr>
          <p:cNvSpPr/>
          <p:nvPr/>
        </p:nvSpPr>
        <p:spPr>
          <a:xfrm>
            <a:off x="1006962" y="545861"/>
            <a:ext cx="7130076" cy="278576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BD755-8723-FC42-BC0D-3E07ED8B40D7}"/>
              </a:ext>
            </a:extLst>
          </p:cNvPr>
          <p:cNvSpPr txBox="1"/>
          <p:nvPr/>
        </p:nvSpPr>
        <p:spPr>
          <a:xfrm>
            <a:off x="3942730" y="555108"/>
            <a:ext cx="12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Archetype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8DF280-99B2-F65F-0875-7DC302CAB7CC}"/>
              </a:ext>
            </a:extLst>
          </p:cNvPr>
          <p:cNvSpPr/>
          <p:nvPr/>
        </p:nvSpPr>
        <p:spPr>
          <a:xfrm>
            <a:off x="1219180" y="1299040"/>
            <a:ext cx="2136607" cy="1846656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7031E-4E97-697B-2B32-24EC9256770B}"/>
              </a:ext>
            </a:extLst>
          </p:cNvPr>
          <p:cNvSpPr txBox="1"/>
          <p:nvPr/>
        </p:nvSpPr>
        <p:spPr>
          <a:xfrm>
            <a:off x="1219179" y="1299038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Fragment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CD8EB-A157-4EAB-F6F7-465B2CE78DB6}"/>
              </a:ext>
            </a:extLst>
          </p:cNvPr>
          <p:cNvSpPr txBox="1"/>
          <p:nvPr/>
        </p:nvSpPr>
        <p:spPr>
          <a:xfrm>
            <a:off x="1670923" y="1668370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4359E-166B-4D6B-26E1-490486B82221}"/>
              </a:ext>
            </a:extLst>
          </p:cNvPr>
          <p:cNvSpPr txBox="1"/>
          <p:nvPr/>
        </p:nvSpPr>
        <p:spPr>
          <a:xfrm>
            <a:off x="1219178" y="1668370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C002A-9E76-9FD6-FC94-42D2A31B3CE1}"/>
              </a:ext>
            </a:extLst>
          </p:cNvPr>
          <p:cNvSpPr txBox="1"/>
          <p:nvPr/>
        </p:nvSpPr>
        <p:spPr>
          <a:xfrm>
            <a:off x="1670923" y="2037701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99C1B-0429-22E3-0777-1C597AFA25AF}"/>
              </a:ext>
            </a:extLst>
          </p:cNvPr>
          <p:cNvSpPr txBox="1"/>
          <p:nvPr/>
        </p:nvSpPr>
        <p:spPr>
          <a:xfrm>
            <a:off x="1219178" y="2037701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51DD-8ABE-8A89-951A-565FA1267974}"/>
              </a:ext>
            </a:extLst>
          </p:cNvPr>
          <p:cNvSpPr txBox="1"/>
          <p:nvPr/>
        </p:nvSpPr>
        <p:spPr>
          <a:xfrm>
            <a:off x="1670923" y="2407032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A22DB-A6ED-B7AE-425F-98DF00F7924D}"/>
              </a:ext>
            </a:extLst>
          </p:cNvPr>
          <p:cNvSpPr txBox="1"/>
          <p:nvPr/>
        </p:nvSpPr>
        <p:spPr>
          <a:xfrm>
            <a:off x="1219178" y="2407032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6713C-FB04-9BBA-078D-C72E4BE01D09}"/>
              </a:ext>
            </a:extLst>
          </p:cNvPr>
          <p:cNvSpPr txBox="1"/>
          <p:nvPr/>
        </p:nvSpPr>
        <p:spPr>
          <a:xfrm>
            <a:off x="1670923" y="2776363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9C0B6-CDE0-A34F-3322-158A8A9AF54C}"/>
              </a:ext>
            </a:extLst>
          </p:cNvPr>
          <p:cNvSpPr txBox="1"/>
          <p:nvPr/>
        </p:nvSpPr>
        <p:spPr>
          <a:xfrm>
            <a:off x="1219178" y="2776363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F43EB-10FC-84A0-126A-5A63E638DAC6}"/>
              </a:ext>
            </a:extLst>
          </p:cNvPr>
          <p:cNvSpPr txBox="1"/>
          <p:nvPr/>
        </p:nvSpPr>
        <p:spPr>
          <a:xfrm>
            <a:off x="1898016" y="924440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282C56-EDD9-BC09-491B-AC23F2285F79}"/>
              </a:ext>
            </a:extLst>
          </p:cNvPr>
          <p:cNvSpPr/>
          <p:nvPr/>
        </p:nvSpPr>
        <p:spPr>
          <a:xfrm>
            <a:off x="3531721" y="1299039"/>
            <a:ext cx="2136607" cy="1846656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428248-C9A4-5421-ACA0-94AB7DEB2110}"/>
              </a:ext>
            </a:extLst>
          </p:cNvPr>
          <p:cNvSpPr txBox="1"/>
          <p:nvPr/>
        </p:nvSpPr>
        <p:spPr>
          <a:xfrm>
            <a:off x="3531720" y="1299037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Velocity Fragment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76782-A9B0-4FE2-5E42-FBFC15A451EE}"/>
              </a:ext>
            </a:extLst>
          </p:cNvPr>
          <p:cNvSpPr txBox="1"/>
          <p:nvPr/>
        </p:nvSpPr>
        <p:spPr>
          <a:xfrm>
            <a:off x="3983464" y="1668369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29E4C-5B81-8597-7A02-D0816006E39D}"/>
              </a:ext>
            </a:extLst>
          </p:cNvPr>
          <p:cNvSpPr txBox="1"/>
          <p:nvPr/>
        </p:nvSpPr>
        <p:spPr>
          <a:xfrm>
            <a:off x="3531719" y="1668369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2FD41E-7915-D463-3427-781D9287753E}"/>
              </a:ext>
            </a:extLst>
          </p:cNvPr>
          <p:cNvSpPr txBox="1"/>
          <p:nvPr/>
        </p:nvSpPr>
        <p:spPr>
          <a:xfrm>
            <a:off x="3983464" y="2037700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9066E-2B75-5B7B-1799-0C6569B697AD}"/>
              </a:ext>
            </a:extLst>
          </p:cNvPr>
          <p:cNvSpPr txBox="1"/>
          <p:nvPr/>
        </p:nvSpPr>
        <p:spPr>
          <a:xfrm>
            <a:off x="3531719" y="2037700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9B708A-89AC-F56C-E259-52F3E7454B37}"/>
              </a:ext>
            </a:extLst>
          </p:cNvPr>
          <p:cNvSpPr txBox="1"/>
          <p:nvPr/>
        </p:nvSpPr>
        <p:spPr>
          <a:xfrm>
            <a:off x="3983464" y="2407031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21B909-CC90-90A7-D645-407FE20454D6}"/>
              </a:ext>
            </a:extLst>
          </p:cNvPr>
          <p:cNvSpPr txBox="1"/>
          <p:nvPr/>
        </p:nvSpPr>
        <p:spPr>
          <a:xfrm>
            <a:off x="3531719" y="2407031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9F858-2DE5-F550-777E-C3902522B47E}"/>
              </a:ext>
            </a:extLst>
          </p:cNvPr>
          <p:cNvSpPr txBox="1"/>
          <p:nvPr/>
        </p:nvSpPr>
        <p:spPr>
          <a:xfrm>
            <a:off x="3983464" y="2776362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D1E345-F1E1-95B7-18BC-3B5A769BFEC4}"/>
              </a:ext>
            </a:extLst>
          </p:cNvPr>
          <p:cNvSpPr txBox="1"/>
          <p:nvPr/>
        </p:nvSpPr>
        <p:spPr>
          <a:xfrm>
            <a:off x="3531719" y="2776362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9EF986-6C34-B737-AB2E-B9987B88AAC9}"/>
              </a:ext>
            </a:extLst>
          </p:cNvPr>
          <p:cNvSpPr txBox="1"/>
          <p:nvPr/>
        </p:nvSpPr>
        <p:spPr>
          <a:xfrm>
            <a:off x="4210557" y="924439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8E99AA-374F-6521-0A7B-B3FB7E976A5A}"/>
              </a:ext>
            </a:extLst>
          </p:cNvPr>
          <p:cNvSpPr/>
          <p:nvPr/>
        </p:nvSpPr>
        <p:spPr>
          <a:xfrm>
            <a:off x="5844262" y="1299038"/>
            <a:ext cx="2136607" cy="1846656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EF5286-AE7F-3324-81C0-6D14374EC473}"/>
              </a:ext>
            </a:extLst>
          </p:cNvPr>
          <p:cNvSpPr txBox="1"/>
          <p:nvPr/>
        </p:nvSpPr>
        <p:spPr>
          <a:xfrm>
            <a:off x="5844259" y="1333385"/>
            <a:ext cx="2136609" cy="307777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Representation Fragment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A16268-289B-EDF8-3282-08552A24E6BB}"/>
              </a:ext>
            </a:extLst>
          </p:cNvPr>
          <p:cNvSpPr txBox="1"/>
          <p:nvPr/>
        </p:nvSpPr>
        <p:spPr>
          <a:xfrm>
            <a:off x="6296005" y="1668368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19FD8C-560E-DF95-A506-3B1AAE7D81B2}"/>
              </a:ext>
            </a:extLst>
          </p:cNvPr>
          <p:cNvSpPr txBox="1"/>
          <p:nvPr/>
        </p:nvSpPr>
        <p:spPr>
          <a:xfrm>
            <a:off x="5844260" y="1668368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99D90B-C7CA-0D20-709B-E40E7D94F75F}"/>
              </a:ext>
            </a:extLst>
          </p:cNvPr>
          <p:cNvSpPr txBox="1"/>
          <p:nvPr/>
        </p:nvSpPr>
        <p:spPr>
          <a:xfrm>
            <a:off x="6296005" y="2037699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735FBF-C0C8-833B-0ED0-49408A94ED83}"/>
              </a:ext>
            </a:extLst>
          </p:cNvPr>
          <p:cNvSpPr txBox="1"/>
          <p:nvPr/>
        </p:nvSpPr>
        <p:spPr>
          <a:xfrm>
            <a:off x="5844260" y="2037699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35A420-F6E5-BB4B-4773-AB07F857A116}"/>
              </a:ext>
            </a:extLst>
          </p:cNvPr>
          <p:cNvSpPr txBox="1"/>
          <p:nvPr/>
        </p:nvSpPr>
        <p:spPr>
          <a:xfrm>
            <a:off x="6296005" y="2407030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EA4AD8-B1B4-3182-0C4F-A800F0193948}"/>
              </a:ext>
            </a:extLst>
          </p:cNvPr>
          <p:cNvSpPr txBox="1"/>
          <p:nvPr/>
        </p:nvSpPr>
        <p:spPr>
          <a:xfrm>
            <a:off x="5844260" y="2407030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8AE785-7420-A125-E6E6-A5A28E40662C}"/>
              </a:ext>
            </a:extLst>
          </p:cNvPr>
          <p:cNvSpPr txBox="1"/>
          <p:nvPr/>
        </p:nvSpPr>
        <p:spPr>
          <a:xfrm>
            <a:off x="6296005" y="2776361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56431F-D8D2-8DBC-1775-50B8CF6EB36F}"/>
              </a:ext>
            </a:extLst>
          </p:cNvPr>
          <p:cNvSpPr txBox="1"/>
          <p:nvPr/>
        </p:nvSpPr>
        <p:spPr>
          <a:xfrm>
            <a:off x="5844260" y="2776361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596E79-A1D3-FC58-342A-D1EE1E5AE823}"/>
              </a:ext>
            </a:extLst>
          </p:cNvPr>
          <p:cNvSpPr txBox="1"/>
          <p:nvPr/>
        </p:nvSpPr>
        <p:spPr>
          <a:xfrm>
            <a:off x="6523098" y="924438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</p:spTree>
    <p:extLst>
      <p:ext uri="{BB962C8B-B14F-4D97-AF65-F5344CB8AC3E}">
        <p14:creationId xmlns:p14="http://schemas.microsoft.com/office/powerpoint/2010/main" val="136917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FA4AEEB-CCCA-0734-0CC4-D8B6124CE6E5}"/>
              </a:ext>
            </a:extLst>
          </p:cNvPr>
          <p:cNvSpPr/>
          <p:nvPr/>
        </p:nvSpPr>
        <p:spPr>
          <a:xfrm>
            <a:off x="582711" y="827962"/>
            <a:ext cx="8200572" cy="2050143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852943-58F4-21F3-D43C-3EC011ADBC75}"/>
              </a:ext>
            </a:extLst>
          </p:cNvPr>
          <p:cNvSpPr txBox="1"/>
          <p:nvPr/>
        </p:nvSpPr>
        <p:spPr>
          <a:xfrm>
            <a:off x="4196768" y="926650"/>
            <a:ext cx="75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550E00-F8F7-F9C8-8B3E-631CE566E05E}"/>
              </a:ext>
            </a:extLst>
          </p:cNvPr>
          <p:cNvSpPr/>
          <p:nvPr/>
        </p:nvSpPr>
        <p:spPr>
          <a:xfrm>
            <a:off x="1221320" y="1668883"/>
            <a:ext cx="2136607" cy="742234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6E9505-55F4-DDFE-EF1C-451E61C0B818}"/>
              </a:ext>
            </a:extLst>
          </p:cNvPr>
          <p:cNvSpPr txBox="1"/>
          <p:nvPr/>
        </p:nvSpPr>
        <p:spPr>
          <a:xfrm>
            <a:off x="1221319" y="1668883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Fragment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0E837F-DD7B-F1C4-92CB-EAFAEC3891E2}"/>
              </a:ext>
            </a:extLst>
          </p:cNvPr>
          <p:cNvSpPr txBox="1"/>
          <p:nvPr/>
        </p:nvSpPr>
        <p:spPr>
          <a:xfrm>
            <a:off x="1673063" y="2041787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2CDB1C-EEC7-264D-BD63-BD0411B5D600}"/>
              </a:ext>
            </a:extLst>
          </p:cNvPr>
          <p:cNvSpPr txBox="1"/>
          <p:nvPr/>
        </p:nvSpPr>
        <p:spPr>
          <a:xfrm>
            <a:off x="1221318" y="2041787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C66D5B-54B5-8650-ABE6-53A439BDFAF6}"/>
              </a:ext>
            </a:extLst>
          </p:cNvPr>
          <p:cNvSpPr/>
          <p:nvPr/>
        </p:nvSpPr>
        <p:spPr>
          <a:xfrm>
            <a:off x="3533861" y="1668883"/>
            <a:ext cx="2136607" cy="742233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CADFD-5D35-C22D-08FA-484D88525646}"/>
              </a:ext>
            </a:extLst>
          </p:cNvPr>
          <p:cNvSpPr txBox="1"/>
          <p:nvPr/>
        </p:nvSpPr>
        <p:spPr>
          <a:xfrm>
            <a:off x="3533860" y="1668883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Velocity Fragment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8DBF6-9C3E-2F0C-CE62-99E697281075}"/>
              </a:ext>
            </a:extLst>
          </p:cNvPr>
          <p:cNvSpPr txBox="1"/>
          <p:nvPr/>
        </p:nvSpPr>
        <p:spPr>
          <a:xfrm>
            <a:off x="3985604" y="2041786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E41A90-7DD3-42D0-D425-969574F2E9A1}"/>
              </a:ext>
            </a:extLst>
          </p:cNvPr>
          <p:cNvSpPr txBox="1"/>
          <p:nvPr/>
        </p:nvSpPr>
        <p:spPr>
          <a:xfrm>
            <a:off x="3533859" y="2041786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189C73-CFBD-0BD9-9D13-7CF0005C0123}"/>
              </a:ext>
            </a:extLst>
          </p:cNvPr>
          <p:cNvSpPr/>
          <p:nvPr/>
        </p:nvSpPr>
        <p:spPr>
          <a:xfrm>
            <a:off x="5846402" y="1672455"/>
            <a:ext cx="2136607" cy="738660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91C6F5-C9B2-856D-93D1-9AD830B1070D}"/>
              </a:ext>
            </a:extLst>
          </p:cNvPr>
          <p:cNvSpPr txBox="1"/>
          <p:nvPr/>
        </p:nvSpPr>
        <p:spPr>
          <a:xfrm>
            <a:off x="5846399" y="1701446"/>
            <a:ext cx="2136609" cy="307777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Representation Fragment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25333F-11BB-1EBA-B251-01A7E05DD306}"/>
              </a:ext>
            </a:extLst>
          </p:cNvPr>
          <p:cNvSpPr txBox="1"/>
          <p:nvPr/>
        </p:nvSpPr>
        <p:spPr>
          <a:xfrm>
            <a:off x="6298145" y="2041785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B328AF-3BFB-B526-7E0F-214EEBE701E0}"/>
              </a:ext>
            </a:extLst>
          </p:cNvPr>
          <p:cNvSpPr txBox="1"/>
          <p:nvPr/>
        </p:nvSpPr>
        <p:spPr>
          <a:xfrm>
            <a:off x="5846400" y="2041785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297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66905C09-E1D4-25FB-6E1B-1107AEFDFD9A}"/>
              </a:ext>
            </a:extLst>
          </p:cNvPr>
          <p:cNvSpPr/>
          <p:nvPr/>
        </p:nvSpPr>
        <p:spPr>
          <a:xfrm>
            <a:off x="1006962" y="545860"/>
            <a:ext cx="7130076" cy="278576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A20BA03-7C18-3378-8CF1-C32C1CD33693}"/>
              </a:ext>
            </a:extLst>
          </p:cNvPr>
          <p:cNvGrpSpPr/>
          <p:nvPr/>
        </p:nvGrpSpPr>
        <p:grpSpPr>
          <a:xfrm>
            <a:off x="227279" y="1955136"/>
            <a:ext cx="7831992" cy="537882"/>
            <a:chOff x="1510060" y="2510118"/>
            <a:chExt cx="8073211" cy="537882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B3E6F03-B7CA-65EA-C6FE-2FE17FADC10B}"/>
                </a:ext>
              </a:extLst>
            </p:cNvPr>
            <p:cNvSpPr/>
            <p:nvPr/>
          </p:nvSpPr>
          <p:spPr>
            <a:xfrm>
              <a:off x="1510060" y="2510118"/>
              <a:ext cx="8073211" cy="537882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B942001-3BFA-19DE-66D7-70CA665CCA9F}"/>
                </a:ext>
              </a:extLst>
            </p:cNvPr>
            <p:cNvSpPr txBox="1"/>
            <p:nvPr/>
          </p:nvSpPr>
          <p:spPr>
            <a:xfrm>
              <a:off x="1510060" y="2592679"/>
              <a:ext cx="884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Entity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BD3BEE51-CA47-E1C0-71A0-02B4713832C5}"/>
              </a:ext>
            </a:extLst>
          </p:cNvPr>
          <p:cNvSpPr txBox="1"/>
          <p:nvPr/>
        </p:nvSpPr>
        <p:spPr>
          <a:xfrm>
            <a:off x="3942730" y="555107"/>
            <a:ext cx="12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Archetype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54E26A4-85A0-6F73-0077-460432EBF831}"/>
              </a:ext>
            </a:extLst>
          </p:cNvPr>
          <p:cNvSpPr/>
          <p:nvPr/>
        </p:nvSpPr>
        <p:spPr>
          <a:xfrm>
            <a:off x="1219180" y="1299039"/>
            <a:ext cx="2136607" cy="1846656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C30DAED-89A5-7BB7-FDFE-D0E6E0D36246}"/>
              </a:ext>
            </a:extLst>
          </p:cNvPr>
          <p:cNvSpPr txBox="1"/>
          <p:nvPr/>
        </p:nvSpPr>
        <p:spPr>
          <a:xfrm>
            <a:off x="1219179" y="1299037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Fragment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6219C0A-0548-D7B7-5CBA-E4B7770D718E}"/>
              </a:ext>
            </a:extLst>
          </p:cNvPr>
          <p:cNvSpPr txBox="1"/>
          <p:nvPr/>
        </p:nvSpPr>
        <p:spPr>
          <a:xfrm>
            <a:off x="1670923" y="1668369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1AD103E-574E-CCB3-EFEA-411EC1187794}"/>
              </a:ext>
            </a:extLst>
          </p:cNvPr>
          <p:cNvSpPr txBox="1"/>
          <p:nvPr/>
        </p:nvSpPr>
        <p:spPr>
          <a:xfrm>
            <a:off x="1219178" y="1668369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3308CEF-0682-E4C9-7F12-3C1EEE45ED5F}"/>
              </a:ext>
            </a:extLst>
          </p:cNvPr>
          <p:cNvSpPr txBox="1"/>
          <p:nvPr/>
        </p:nvSpPr>
        <p:spPr>
          <a:xfrm>
            <a:off x="1670923" y="2037700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6F9A948-7B27-DCC5-59AF-1E2D5CE9C08F}"/>
              </a:ext>
            </a:extLst>
          </p:cNvPr>
          <p:cNvSpPr txBox="1"/>
          <p:nvPr/>
        </p:nvSpPr>
        <p:spPr>
          <a:xfrm>
            <a:off x="1219178" y="2037700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E830E0A-F16F-68C5-4ADF-FFBD7AFB6F08}"/>
              </a:ext>
            </a:extLst>
          </p:cNvPr>
          <p:cNvSpPr txBox="1"/>
          <p:nvPr/>
        </p:nvSpPr>
        <p:spPr>
          <a:xfrm>
            <a:off x="1670923" y="2407031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6491C6B-D654-5C75-B9ED-60AF81A7629C}"/>
              </a:ext>
            </a:extLst>
          </p:cNvPr>
          <p:cNvSpPr txBox="1"/>
          <p:nvPr/>
        </p:nvSpPr>
        <p:spPr>
          <a:xfrm>
            <a:off x="1219178" y="2407031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F36125-2CC4-249C-6F93-5B0101578879}"/>
              </a:ext>
            </a:extLst>
          </p:cNvPr>
          <p:cNvSpPr txBox="1"/>
          <p:nvPr/>
        </p:nvSpPr>
        <p:spPr>
          <a:xfrm>
            <a:off x="1670923" y="2776362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EB84A98-F47D-A31B-5CE8-8A0033685720}"/>
              </a:ext>
            </a:extLst>
          </p:cNvPr>
          <p:cNvSpPr txBox="1"/>
          <p:nvPr/>
        </p:nvSpPr>
        <p:spPr>
          <a:xfrm>
            <a:off x="1219178" y="2776362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B75478B-657F-7240-61ED-EDE1F7CECF22}"/>
              </a:ext>
            </a:extLst>
          </p:cNvPr>
          <p:cNvSpPr txBox="1"/>
          <p:nvPr/>
        </p:nvSpPr>
        <p:spPr>
          <a:xfrm>
            <a:off x="1898016" y="924439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0AC6A30-E559-B32D-0160-F070C4464DFA}"/>
              </a:ext>
            </a:extLst>
          </p:cNvPr>
          <p:cNvSpPr/>
          <p:nvPr/>
        </p:nvSpPr>
        <p:spPr>
          <a:xfrm>
            <a:off x="3531721" y="1299038"/>
            <a:ext cx="2136607" cy="1846656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34A56-9E76-E388-BE6E-763E4BBA7C6A}"/>
              </a:ext>
            </a:extLst>
          </p:cNvPr>
          <p:cNvSpPr txBox="1"/>
          <p:nvPr/>
        </p:nvSpPr>
        <p:spPr>
          <a:xfrm>
            <a:off x="3531720" y="1299036"/>
            <a:ext cx="21366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Velocity Fragment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4147781-2755-3E67-E3A3-E8B317EC090F}"/>
              </a:ext>
            </a:extLst>
          </p:cNvPr>
          <p:cNvSpPr txBox="1"/>
          <p:nvPr/>
        </p:nvSpPr>
        <p:spPr>
          <a:xfrm>
            <a:off x="3983464" y="1668368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E994C68-C558-68BE-99BD-AEA24A1C0BF5}"/>
              </a:ext>
            </a:extLst>
          </p:cNvPr>
          <p:cNvSpPr txBox="1"/>
          <p:nvPr/>
        </p:nvSpPr>
        <p:spPr>
          <a:xfrm>
            <a:off x="3531719" y="1668368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26BE812-E054-BF74-AE83-E833FD45DAB5}"/>
              </a:ext>
            </a:extLst>
          </p:cNvPr>
          <p:cNvSpPr txBox="1"/>
          <p:nvPr/>
        </p:nvSpPr>
        <p:spPr>
          <a:xfrm>
            <a:off x="3983464" y="2037699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604CC76-C6EC-FEAE-AC71-9DD1BBF7BF97}"/>
              </a:ext>
            </a:extLst>
          </p:cNvPr>
          <p:cNvSpPr txBox="1"/>
          <p:nvPr/>
        </p:nvSpPr>
        <p:spPr>
          <a:xfrm>
            <a:off x="3531719" y="2037699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A9123A6-3C3A-1D46-3EC3-AC49C711741E}"/>
              </a:ext>
            </a:extLst>
          </p:cNvPr>
          <p:cNvSpPr txBox="1"/>
          <p:nvPr/>
        </p:nvSpPr>
        <p:spPr>
          <a:xfrm>
            <a:off x="3983464" y="2407030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A817C6-66DB-F0C0-B7C2-4A40D6F7BE1D}"/>
              </a:ext>
            </a:extLst>
          </p:cNvPr>
          <p:cNvSpPr txBox="1"/>
          <p:nvPr/>
        </p:nvSpPr>
        <p:spPr>
          <a:xfrm>
            <a:off x="3531719" y="2407030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A1887C1-3F9D-7ADD-0B55-0B4A43EF9EEB}"/>
              </a:ext>
            </a:extLst>
          </p:cNvPr>
          <p:cNvSpPr txBox="1"/>
          <p:nvPr/>
        </p:nvSpPr>
        <p:spPr>
          <a:xfrm>
            <a:off x="3983464" y="2776361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631E08F-B8E3-1249-7420-D467F16A3729}"/>
              </a:ext>
            </a:extLst>
          </p:cNvPr>
          <p:cNvSpPr txBox="1"/>
          <p:nvPr/>
        </p:nvSpPr>
        <p:spPr>
          <a:xfrm>
            <a:off x="3531719" y="2776361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58D877B-4097-5D64-D67F-3AEDCFEECD44}"/>
              </a:ext>
            </a:extLst>
          </p:cNvPr>
          <p:cNvSpPr txBox="1"/>
          <p:nvPr/>
        </p:nvSpPr>
        <p:spPr>
          <a:xfrm>
            <a:off x="4210557" y="924438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C8FBA54-D60D-DCAC-3179-C15776FADC7F}"/>
              </a:ext>
            </a:extLst>
          </p:cNvPr>
          <p:cNvSpPr/>
          <p:nvPr/>
        </p:nvSpPr>
        <p:spPr>
          <a:xfrm>
            <a:off x="5844262" y="1299037"/>
            <a:ext cx="2136607" cy="1846656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39A132B-F4E2-972D-BF96-72E5DAB35369}"/>
              </a:ext>
            </a:extLst>
          </p:cNvPr>
          <p:cNvSpPr txBox="1"/>
          <p:nvPr/>
        </p:nvSpPr>
        <p:spPr>
          <a:xfrm>
            <a:off x="5844259" y="1333384"/>
            <a:ext cx="2136609" cy="307777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Representation Fragment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C3883F6-374C-648B-0506-478706E65165}"/>
              </a:ext>
            </a:extLst>
          </p:cNvPr>
          <p:cNvSpPr txBox="1"/>
          <p:nvPr/>
        </p:nvSpPr>
        <p:spPr>
          <a:xfrm>
            <a:off x="6296005" y="1668367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112AA94-3617-3DDD-EA90-14DE0E3FD1F6}"/>
              </a:ext>
            </a:extLst>
          </p:cNvPr>
          <p:cNvSpPr txBox="1"/>
          <p:nvPr/>
        </p:nvSpPr>
        <p:spPr>
          <a:xfrm>
            <a:off x="5844260" y="1668367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D4F3D5E-05BD-92A3-F684-46CFB2C850F8}"/>
              </a:ext>
            </a:extLst>
          </p:cNvPr>
          <p:cNvSpPr txBox="1"/>
          <p:nvPr/>
        </p:nvSpPr>
        <p:spPr>
          <a:xfrm>
            <a:off x="6296005" y="2037698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83B5A8B-A8DB-E0A6-10F0-9CF3950CD56D}"/>
              </a:ext>
            </a:extLst>
          </p:cNvPr>
          <p:cNvSpPr txBox="1"/>
          <p:nvPr/>
        </p:nvSpPr>
        <p:spPr>
          <a:xfrm>
            <a:off x="5844260" y="2037698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A09F113-013B-BF95-A532-315E3AD46AAB}"/>
              </a:ext>
            </a:extLst>
          </p:cNvPr>
          <p:cNvSpPr txBox="1"/>
          <p:nvPr/>
        </p:nvSpPr>
        <p:spPr>
          <a:xfrm>
            <a:off x="6296005" y="2407029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B298169-40E1-B213-64EC-E88E8F719249}"/>
              </a:ext>
            </a:extLst>
          </p:cNvPr>
          <p:cNvSpPr txBox="1"/>
          <p:nvPr/>
        </p:nvSpPr>
        <p:spPr>
          <a:xfrm>
            <a:off x="5844260" y="2407029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9006B15-B7A1-5A3D-A748-C84BCB8B0F7C}"/>
              </a:ext>
            </a:extLst>
          </p:cNvPr>
          <p:cNvSpPr txBox="1"/>
          <p:nvPr/>
        </p:nvSpPr>
        <p:spPr>
          <a:xfrm>
            <a:off x="6296005" y="2776360"/>
            <a:ext cx="1684863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6F9B9F0-2B91-A8F3-C064-33E5BB89FE7C}"/>
              </a:ext>
            </a:extLst>
          </p:cNvPr>
          <p:cNvSpPr txBox="1"/>
          <p:nvPr/>
        </p:nvSpPr>
        <p:spPr>
          <a:xfrm>
            <a:off x="5844260" y="2776360"/>
            <a:ext cx="451745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76D481D-0FF4-4C24-86C0-D03B167F0274}"/>
              </a:ext>
            </a:extLst>
          </p:cNvPr>
          <p:cNvSpPr txBox="1"/>
          <p:nvPr/>
        </p:nvSpPr>
        <p:spPr>
          <a:xfrm>
            <a:off x="6523098" y="924437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</p:spTree>
    <p:extLst>
      <p:ext uri="{BB962C8B-B14F-4D97-AF65-F5344CB8AC3E}">
        <p14:creationId xmlns:p14="http://schemas.microsoft.com/office/powerpoint/2010/main" val="109989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20369E9-87C7-1038-35DA-9744A0C7D909}"/>
              </a:ext>
            </a:extLst>
          </p:cNvPr>
          <p:cNvSpPr/>
          <p:nvPr/>
        </p:nvSpPr>
        <p:spPr>
          <a:xfrm>
            <a:off x="1006962" y="545859"/>
            <a:ext cx="7130076" cy="132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097E6C-03A8-DEBD-5D0A-BA61895B98C7}"/>
              </a:ext>
            </a:extLst>
          </p:cNvPr>
          <p:cNvSpPr txBox="1"/>
          <p:nvPr/>
        </p:nvSpPr>
        <p:spPr>
          <a:xfrm>
            <a:off x="3942730" y="555105"/>
            <a:ext cx="12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Archetype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2B039D-1A91-FBCF-C8C1-281848BF42BA}"/>
              </a:ext>
            </a:extLst>
          </p:cNvPr>
          <p:cNvSpPr/>
          <p:nvPr/>
        </p:nvSpPr>
        <p:spPr>
          <a:xfrm>
            <a:off x="1219180" y="1299037"/>
            <a:ext cx="2136607" cy="369329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69E93A-B044-5CEF-991A-62E66FCF65D9}"/>
              </a:ext>
            </a:extLst>
          </p:cNvPr>
          <p:cNvSpPr txBox="1"/>
          <p:nvPr/>
        </p:nvSpPr>
        <p:spPr>
          <a:xfrm>
            <a:off x="1219179" y="1299035"/>
            <a:ext cx="2136609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C682B1-5850-DE9E-3F16-EB703AF01A2A}"/>
              </a:ext>
            </a:extLst>
          </p:cNvPr>
          <p:cNvSpPr txBox="1"/>
          <p:nvPr/>
        </p:nvSpPr>
        <p:spPr>
          <a:xfrm>
            <a:off x="1898016" y="924437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28886C-228D-7351-5E54-CDA7D365953C}"/>
              </a:ext>
            </a:extLst>
          </p:cNvPr>
          <p:cNvSpPr/>
          <p:nvPr/>
        </p:nvSpPr>
        <p:spPr>
          <a:xfrm>
            <a:off x="3531721" y="1299036"/>
            <a:ext cx="2136607" cy="374596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C444E7-953F-B7D5-F70E-2D41DAB83096}"/>
              </a:ext>
            </a:extLst>
          </p:cNvPr>
          <p:cNvSpPr txBox="1"/>
          <p:nvPr/>
        </p:nvSpPr>
        <p:spPr>
          <a:xfrm>
            <a:off x="3531720" y="1299034"/>
            <a:ext cx="2136609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413142-619E-7B61-D3DD-C973EF0A50CC}"/>
              </a:ext>
            </a:extLst>
          </p:cNvPr>
          <p:cNvSpPr txBox="1"/>
          <p:nvPr/>
        </p:nvSpPr>
        <p:spPr>
          <a:xfrm>
            <a:off x="4210557" y="924436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AF435A-94CD-CA18-3DDB-9C2B911C1D4D}"/>
              </a:ext>
            </a:extLst>
          </p:cNvPr>
          <p:cNvSpPr/>
          <p:nvPr/>
        </p:nvSpPr>
        <p:spPr>
          <a:xfrm>
            <a:off x="5844262" y="1299035"/>
            <a:ext cx="2136607" cy="373309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D022AA-2039-7522-885E-86CFD06BC9BE}"/>
              </a:ext>
            </a:extLst>
          </p:cNvPr>
          <p:cNvSpPr txBox="1"/>
          <p:nvPr/>
        </p:nvSpPr>
        <p:spPr>
          <a:xfrm>
            <a:off x="5844259" y="1302603"/>
            <a:ext cx="2136609" cy="369332"/>
          </a:xfrm>
          <a:prstGeom prst="rect">
            <a:avLst/>
          </a:prstGeom>
          <a:noFill/>
          <a:ln w="9525">
            <a:solidFill>
              <a:srgbClr val="4472C4">
                <a:shade val="50000"/>
              </a:srgbClr>
            </a:solidFill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EAA6B2-1456-892B-8433-D42FC6B31DE1}"/>
              </a:ext>
            </a:extLst>
          </p:cNvPr>
          <p:cNvSpPr txBox="1"/>
          <p:nvPr/>
        </p:nvSpPr>
        <p:spPr>
          <a:xfrm>
            <a:off x="6523098" y="924435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</p:spTree>
    <p:extLst>
      <p:ext uri="{BB962C8B-B14F-4D97-AF65-F5344CB8AC3E}">
        <p14:creationId xmlns:p14="http://schemas.microsoft.com/office/powerpoint/2010/main" val="5742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933810-79F1-D551-D09B-EBCC1D2907AE}"/>
              </a:ext>
            </a:extLst>
          </p:cNvPr>
          <p:cNvSpPr/>
          <p:nvPr/>
        </p:nvSpPr>
        <p:spPr>
          <a:xfrm>
            <a:off x="199039" y="4506685"/>
            <a:ext cx="1704105" cy="3211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865A9-5D7D-8C77-1857-1D956C8CF520}"/>
              </a:ext>
            </a:extLst>
          </p:cNvPr>
          <p:cNvSpPr txBox="1"/>
          <p:nvPr/>
        </p:nvSpPr>
        <p:spPr>
          <a:xfrm>
            <a:off x="900694" y="4508929"/>
            <a:ext cx="30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endPara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D500C-F435-AB6E-5E35-DB3943E0FB0A}"/>
              </a:ext>
            </a:extLst>
          </p:cNvPr>
          <p:cNvSpPr/>
          <p:nvPr/>
        </p:nvSpPr>
        <p:spPr>
          <a:xfrm>
            <a:off x="249760" y="4689497"/>
            <a:ext cx="510654" cy="89644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50210-1767-1570-FE59-574356F84650}"/>
              </a:ext>
            </a:extLst>
          </p:cNvPr>
          <p:cNvSpPr txBox="1"/>
          <p:nvPr/>
        </p:nvSpPr>
        <p:spPr>
          <a:xfrm>
            <a:off x="249759" y="4649679"/>
            <a:ext cx="510655" cy="169277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B22BD-9B32-EDB9-A2AC-AC6A30283436}"/>
              </a:ext>
            </a:extLst>
          </p:cNvPr>
          <p:cNvSpPr txBox="1"/>
          <p:nvPr/>
        </p:nvSpPr>
        <p:spPr>
          <a:xfrm>
            <a:off x="305348" y="4549652"/>
            <a:ext cx="51065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A9508-1752-8F30-6770-B16EE30A5DA4}"/>
              </a:ext>
            </a:extLst>
          </p:cNvPr>
          <p:cNvSpPr/>
          <p:nvPr/>
        </p:nvSpPr>
        <p:spPr>
          <a:xfrm>
            <a:off x="802462" y="4689497"/>
            <a:ext cx="510654" cy="90922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CB51B-5AD5-E99E-3A88-241DA22F673A}"/>
              </a:ext>
            </a:extLst>
          </p:cNvPr>
          <p:cNvSpPr txBox="1"/>
          <p:nvPr/>
        </p:nvSpPr>
        <p:spPr>
          <a:xfrm>
            <a:off x="802462" y="4646356"/>
            <a:ext cx="510655" cy="169277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C39A9-1208-DB5C-4C3B-122B04624727}"/>
              </a:ext>
            </a:extLst>
          </p:cNvPr>
          <p:cNvSpPr txBox="1"/>
          <p:nvPr/>
        </p:nvSpPr>
        <p:spPr>
          <a:xfrm>
            <a:off x="877121" y="4559396"/>
            <a:ext cx="3613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2D718E-B45A-DCD5-DB38-E87792E69164}"/>
              </a:ext>
            </a:extLst>
          </p:cNvPr>
          <p:cNvSpPr/>
          <p:nvPr/>
        </p:nvSpPr>
        <p:spPr>
          <a:xfrm>
            <a:off x="1355165" y="4689496"/>
            <a:ext cx="510654" cy="90610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8F40A-7A4B-F9AE-4D4B-0F9F81DECAC3}"/>
              </a:ext>
            </a:extLst>
          </p:cNvPr>
          <p:cNvSpPr txBox="1"/>
          <p:nvPr/>
        </p:nvSpPr>
        <p:spPr>
          <a:xfrm>
            <a:off x="1355164" y="4650546"/>
            <a:ext cx="510655" cy="169277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0F49D-3877-C964-2417-54493892CFFB}"/>
              </a:ext>
            </a:extLst>
          </p:cNvPr>
          <p:cNvSpPr txBox="1"/>
          <p:nvPr/>
        </p:nvSpPr>
        <p:spPr>
          <a:xfrm>
            <a:off x="1445720" y="4559396"/>
            <a:ext cx="39947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TArray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48C331-9F4C-6890-E220-92AB90D32CFA}"/>
              </a:ext>
            </a:extLst>
          </p:cNvPr>
          <p:cNvSpPr txBox="1"/>
          <p:nvPr/>
        </p:nvSpPr>
        <p:spPr>
          <a:xfrm>
            <a:off x="422611" y="4471696"/>
            <a:ext cx="12585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Archetype</a:t>
            </a:r>
          </a:p>
        </p:txBody>
      </p:sp>
    </p:spTree>
    <p:extLst>
      <p:ext uri="{BB962C8B-B14F-4D97-AF65-F5344CB8AC3E}">
        <p14:creationId xmlns:p14="http://schemas.microsoft.com/office/powerpoint/2010/main" val="54096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">
        <p159:morph option="byObject"/>
      </p:transition>
    </mc:Choice>
    <mc:Fallback xmlns="">
      <p:transition spd="slow" advClick="0" advTm="1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489C82-4380-3DCF-619E-540EDA2C3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4506685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">
        <p:fade/>
      </p:transition>
    </mc:Choice>
    <mc:Fallback xmlns="">
      <p:transition advClick="0" advTm="1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249385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668485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4087585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4506685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7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249385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668485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4087585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4506685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Unreal Engine Mass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brief technical overview.</a:t>
            </a:r>
            <a:endParaRPr sz="2800" b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Gary Reif</a:t>
            </a:r>
            <a:endParaRPr sz="2400" b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1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249385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668485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4087585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7224" y="1406977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2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249385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668485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4087585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307521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249385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668485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7224" y="1406977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307521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249385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668485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7224" y="3088820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307521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249385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668485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729342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307521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0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249385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9948" y="1406977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729342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307521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4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249385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1148442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729342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307521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8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7224" y="1406977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1148442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729342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307521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4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7224" y="3118171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1148442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729342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307521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314970-E229-D914-D805-3AEE11CE881C}"/>
              </a:ext>
            </a:extLst>
          </p:cNvPr>
          <p:cNvGrpSpPr/>
          <p:nvPr/>
        </p:nvGrpSpPr>
        <p:grpSpPr>
          <a:xfrm>
            <a:off x="2520043" y="410936"/>
            <a:ext cx="4103915" cy="4321629"/>
            <a:chOff x="3926114" y="547914"/>
            <a:chExt cx="5471886" cy="5762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ED61BB-C761-B8C9-8101-F8A2A746F1AB}"/>
                </a:ext>
              </a:extLst>
            </p:cNvPr>
            <p:cNvSpPr/>
            <p:nvPr/>
          </p:nvSpPr>
          <p:spPr>
            <a:xfrm>
              <a:off x="3926114" y="547914"/>
              <a:ext cx="5471886" cy="5762172"/>
            </a:xfrm>
            <a:prstGeom prst="rect">
              <a:avLst/>
            </a:prstGeom>
            <a:solidFill>
              <a:srgbClr val="649B3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2A01A-F144-2AE7-6AB4-AD20BD266E54}"/>
                </a:ext>
              </a:extLst>
            </p:cNvPr>
            <p:cNvSpPr txBox="1"/>
            <p:nvPr/>
          </p:nvSpPr>
          <p:spPr>
            <a:xfrm>
              <a:off x="6110514" y="653142"/>
              <a:ext cx="11030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Processor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D31-6145-1E1C-2875-FD00AFA74D31}"/>
              </a:ext>
            </a:extLst>
          </p:cNvPr>
          <p:cNvSpPr/>
          <p:nvPr/>
        </p:nvSpPr>
        <p:spPr>
          <a:xfrm>
            <a:off x="3450771" y="941614"/>
            <a:ext cx="2242457" cy="1055915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BFB4D-8B4F-66F7-E688-C7E0CD33168C}"/>
              </a:ext>
            </a:extLst>
          </p:cNvPr>
          <p:cNvSpPr txBox="1"/>
          <p:nvPr/>
        </p:nvSpPr>
        <p:spPr>
          <a:xfrm>
            <a:off x="4016827" y="1062014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Entity Query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F90EB-0C4B-E8F1-1E2E-8694ABB8EC48}"/>
              </a:ext>
            </a:extLst>
          </p:cNvPr>
          <p:cNvSpPr/>
          <p:nvPr/>
        </p:nvSpPr>
        <p:spPr>
          <a:xfrm>
            <a:off x="3448049" y="2623457"/>
            <a:ext cx="2242457" cy="1055915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A898B-AD93-C0CD-5E6B-6B258F1B9564}"/>
              </a:ext>
            </a:extLst>
          </p:cNvPr>
          <p:cNvSpPr txBox="1"/>
          <p:nvPr/>
        </p:nvSpPr>
        <p:spPr>
          <a:xfrm>
            <a:off x="4014105" y="2743857"/>
            <a:ext cx="1110344" cy="2539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764A-F792-4382-2BA9-7B8A9EB9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411185"/>
            <a:ext cx="1704105" cy="32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DC934-9E61-4A09-50AC-92940F1D0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2830285"/>
            <a:ext cx="1704105" cy="32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04CE-4167-C3B4-6E42-FE8DFBA8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1567542"/>
            <a:ext cx="1704105" cy="321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90089-1A9A-625C-335F-0E32DA52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1148442"/>
            <a:ext cx="1704105" cy="32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7921E-EB07-398E-617E-BC14DF938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729342"/>
            <a:ext cx="1704105" cy="321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457EA-5E4D-4605-7B44-B490DF19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856" y="307521"/>
            <a:ext cx="1704105" cy="321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3640F9-6BC4-EBEA-40A0-D52C2B16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986642"/>
            <a:ext cx="1704105" cy="321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A66F5-6D7D-8EA6-5657-0FFDBD77E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567542"/>
            <a:ext cx="1704105" cy="321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D86D4C-5D64-0327-4061-387B0309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1148442"/>
            <a:ext cx="1704105" cy="321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56180E-B4DD-8A33-E48A-75E47F054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729342"/>
            <a:ext cx="1704105" cy="321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866E9-F7B4-C0F9-B6EE-82C591EE7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9" y="310242"/>
            <a:ext cx="1704105" cy="3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9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EA0BE72-435E-742C-E1B2-53DBBAC0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9" y="337549"/>
            <a:ext cx="2175884" cy="602916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Who am I?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0E814A-9552-FA72-855B-EC2B95EF1DD2}"/>
              </a:ext>
            </a:extLst>
          </p:cNvPr>
          <p:cNvSpPr txBox="1">
            <a:spLocks/>
          </p:cNvSpPr>
          <p:nvPr/>
        </p:nvSpPr>
        <p:spPr>
          <a:xfrm>
            <a:off x="3208128" y="249272"/>
            <a:ext cx="5935872" cy="1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Name: Gary Reif</a:t>
            </a:r>
          </a:p>
          <a:p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 err="1">
                <a:solidFill>
                  <a:schemeClr val="bg1"/>
                </a:solidFill>
              </a:rPr>
              <a:t>Gary.Reif@Zapper.Games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Currently: Gameplay Programmer – Zapper Games</a:t>
            </a:r>
          </a:p>
          <a:p>
            <a:r>
              <a:rPr lang="en-US" dirty="0">
                <a:solidFill>
                  <a:schemeClr val="bg1"/>
                </a:solidFill>
              </a:rPr>
              <a:t>Previously: Programmer – Puny Human</a:t>
            </a:r>
          </a:p>
        </p:txBody>
      </p:sp>
    </p:spTree>
    <p:extLst>
      <p:ext uri="{BB962C8B-B14F-4D97-AF65-F5344CB8AC3E}">
        <p14:creationId xmlns:p14="http://schemas.microsoft.com/office/powerpoint/2010/main" val="321099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6B803CE-AEE4-C992-715A-E30D872C0D2F}"/>
              </a:ext>
            </a:extLst>
          </p:cNvPr>
          <p:cNvSpPr txBox="1"/>
          <p:nvPr/>
        </p:nvSpPr>
        <p:spPr>
          <a:xfrm>
            <a:off x="1665621" y="639239"/>
            <a:ext cx="5812810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 if entities are just an abstract concept,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where do we start?</a:t>
            </a:r>
          </a:p>
        </p:txBody>
      </p:sp>
    </p:spTree>
    <p:extLst>
      <p:ext uri="{BB962C8B-B14F-4D97-AF65-F5344CB8AC3E}">
        <p14:creationId xmlns:p14="http://schemas.microsoft.com/office/powerpoint/2010/main" val="126766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E3DB6C4-ADC7-9034-B02A-17CC4073C15C}"/>
              </a:ext>
            </a:extLst>
          </p:cNvPr>
          <p:cNvSpPr txBox="1"/>
          <p:nvPr/>
        </p:nvSpPr>
        <p:spPr>
          <a:xfrm>
            <a:off x="2366910" y="1447152"/>
            <a:ext cx="441018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By creating an entity of course!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A4F0E-53AA-069A-1C1D-7F17ADF31C31}"/>
              </a:ext>
            </a:extLst>
          </p:cNvPr>
          <p:cNvSpPr txBox="1"/>
          <p:nvPr/>
        </p:nvSpPr>
        <p:spPr>
          <a:xfrm>
            <a:off x="1665621" y="639239"/>
            <a:ext cx="5812810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 if entities are just an abstract concept,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where do we start?</a:t>
            </a:r>
          </a:p>
        </p:txBody>
      </p:sp>
    </p:spTree>
    <p:extLst>
      <p:ext uri="{BB962C8B-B14F-4D97-AF65-F5344CB8AC3E}">
        <p14:creationId xmlns:p14="http://schemas.microsoft.com/office/powerpoint/2010/main" val="169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E3FFBEA-A059-D201-1A9B-04B637F7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6804" y="2195233"/>
            <a:ext cx="2130393" cy="2130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9B1007-C8CE-179F-E167-E9C1A445A132}"/>
              </a:ext>
            </a:extLst>
          </p:cNvPr>
          <p:cNvSpPr txBox="1"/>
          <p:nvPr/>
        </p:nvSpPr>
        <p:spPr>
          <a:xfrm>
            <a:off x="2366910" y="1447152"/>
            <a:ext cx="441018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By creating an entity of course!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6F41A-736D-83D8-0693-B0C1C5A29B5E}"/>
              </a:ext>
            </a:extLst>
          </p:cNvPr>
          <p:cNvSpPr txBox="1"/>
          <p:nvPr/>
        </p:nvSpPr>
        <p:spPr>
          <a:xfrm>
            <a:off x="1665621" y="639239"/>
            <a:ext cx="5812810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 if entities are just an abstract concept,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where do we start?</a:t>
            </a:r>
          </a:p>
        </p:txBody>
      </p:sp>
    </p:spTree>
    <p:extLst>
      <p:ext uri="{BB962C8B-B14F-4D97-AF65-F5344CB8AC3E}">
        <p14:creationId xmlns:p14="http://schemas.microsoft.com/office/powerpoint/2010/main" val="251520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E6C4F6-D206-46DE-336A-876753659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1" y="1338223"/>
            <a:ext cx="1430728" cy="3710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F5D543-8351-A863-85A6-58B7092C5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9" y="854736"/>
            <a:ext cx="1401127" cy="4193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3F4131-D55A-53CE-4490-E2D85D8F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960" y="1338223"/>
            <a:ext cx="3768639" cy="2855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B803CE-AEE4-C992-715A-E30D872C0D2F}"/>
              </a:ext>
            </a:extLst>
          </p:cNvPr>
          <p:cNvSpPr txBox="1"/>
          <p:nvPr/>
        </p:nvSpPr>
        <p:spPr>
          <a:xfrm>
            <a:off x="2931168" y="166919"/>
            <a:ext cx="328166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Entity Creation - Editor</a:t>
            </a:r>
          </a:p>
        </p:txBody>
      </p:sp>
    </p:spTree>
    <p:extLst>
      <p:ext uri="{BB962C8B-B14F-4D97-AF65-F5344CB8AC3E}">
        <p14:creationId xmlns:p14="http://schemas.microsoft.com/office/powerpoint/2010/main" val="612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6B803CE-AEE4-C992-715A-E30D872C0D2F}"/>
              </a:ext>
            </a:extLst>
          </p:cNvPr>
          <p:cNvSpPr txBox="1"/>
          <p:nvPr/>
        </p:nvSpPr>
        <p:spPr>
          <a:xfrm>
            <a:off x="2931168" y="166919"/>
            <a:ext cx="328166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Entity Creation -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B919C-1F07-34E6-2FA6-B8D7D4D66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3" y="1085643"/>
            <a:ext cx="5980154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82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6B803CE-AEE4-C992-715A-E30D872C0D2F}"/>
              </a:ext>
            </a:extLst>
          </p:cNvPr>
          <p:cNvSpPr txBox="1"/>
          <p:nvPr/>
        </p:nvSpPr>
        <p:spPr>
          <a:xfrm>
            <a:off x="2931168" y="166919"/>
            <a:ext cx="328166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Entity Creation -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662C9-BEE9-D574-3BD8-786BDBCCA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06" y="735550"/>
            <a:ext cx="6001588" cy="36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78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Brace 17">
            <a:extLst>
              <a:ext uri="{FF2B5EF4-FFF2-40B4-BE49-F238E27FC236}">
                <a16:creationId xmlns:a16="http://schemas.microsoft.com/office/drawing/2014/main" id="{492D73F3-FC7B-7F32-978F-7567C9587897}"/>
              </a:ext>
            </a:extLst>
          </p:cNvPr>
          <p:cNvSpPr/>
          <p:nvPr/>
        </p:nvSpPr>
        <p:spPr>
          <a:xfrm rot="5400000">
            <a:off x="4555377" y="852847"/>
            <a:ext cx="584200" cy="4497804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FBB3F550-1A3B-0D22-B433-9E9B8268CA6E}"/>
              </a:ext>
            </a:extLst>
          </p:cNvPr>
          <p:cNvSpPr/>
          <p:nvPr/>
        </p:nvSpPr>
        <p:spPr>
          <a:xfrm>
            <a:off x="5026177" y="1604038"/>
            <a:ext cx="894564" cy="894563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ED8ED6C-0CDF-A940-C965-4D22056B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00" y="657953"/>
            <a:ext cx="6837523" cy="40725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D7BFF9F-EE11-F071-9CF7-C212F04B9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92" y="1249413"/>
            <a:ext cx="8415338" cy="10200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32CE26F-38B3-0881-79ED-5A7AE24E6E76}"/>
              </a:ext>
            </a:extLst>
          </p:cNvPr>
          <p:cNvSpPr txBox="1"/>
          <p:nvPr/>
        </p:nvSpPr>
        <p:spPr>
          <a:xfrm>
            <a:off x="2964831" y="166919"/>
            <a:ext cx="321434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Entity Creation - Code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8AEE977-50E6-F037-A6F3-C52D55228768}"/>
              </a:ext>
            </a:extLst>
          </p:cNvPr>
          <p:cNvGrpSpPr/>
          <p:nvPr/>
        </p:nvGrpSpPr>
        <p:grpSpPr>
          <a:xfrm>
            <a:off x="714721" y="1575918"/>
            <a:ext cx="3767708" cy="1021794"/>
            <a:chOff x="3670543" y="1062743"/>
            <a:chExt cx="4850913" cy="132304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6925CF1-97E9-86FD-4B4A-0A40695D4219}"/>
                </a:ext>
              </a:extLst>
            </p:cNvPr>
            <p:cNvSpPr/>
            <p:nvPr/>
          </p:nvSpPr>
          <p:spPr>
            <a:xfrm>
              <a:off x="3670543" y="1062743"/>
              <a:ext cx="4850913" cy="1323044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2CD8B6C-A1DE-61A9-4B54-53212E2A6C65}"/>
                </a:ext>
              </a:extLst>
            </p:cNvPr>
            <p:cNvSpPr txBox="1"/>
            <p:nvPr/>
          </p:nvSpPr>
          <p:spPr>
            <a:xfrm>
              <a:off x="5317859" y="1071989"/>
              <a:ext cx="1556280" cy="47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Archetype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E3B2FE-7184-F1F3-4286-17C38AFE7040}"/>
                </a:ext>
              </a:extLst>
            </p:cNvPr>
            <p:cNvSpPr/>
            <p:nvPr/>
          </p:nvSpPr>
          <p:spPr>
            <a:xfrm>
              <a:off x="3882761" y="1815921"/>
              <a:ext cx="2136607" cy="369329"/>
            </a:xfrm>
            <a:prstGeom prst="rect">
              <a:avLst/>
            </a:prstGeom>
            <a:solidFill>
              <a:srgbClr val="44546A">
                <a:alpha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11302FE-A139-9108-28AC-EB1FC7A70E3A}"/>
                </a:ext>
              </a:extLst>
            </p:cNvPr>
            <p:cNvSpPr txBox="1"/>
            <p:nvPr/>
          </p:nvSpPr>
          <p:spPr>
            <a:xfrm>
              <a:off x="3882760" y="1761476"/>
              <a:ext cx="2136609" cy="478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B0663FF-4FDB-EB70-4788-A8DD32293DE9}"/>
                </a:ext>
              </a:extLst>
            </p:cNvPr>
            <p:cNvSpPr txBox="1"/>
            <p:nvPr/>
          </p:nvSpPr>
          <p:spPr>
            <a:xfrm>
              <a:off x="4437752" y="1376273"/>
              <a:ext cx="1026622" cy="47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TArray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2DFC04B-5F26-DD37-05A6-1286FBD0D0CD}"/>
                </a:ext>
              </a:extLst>
            </p:cNvPr>
            <p:cNvSpPr/>
            <p:nvPr/>
          </p:nvSpPr>
          <p:spPr>
            <a:xfrm>
              <a:off x="6195302" y="1815920"/>
              <a:ext cx="2136607" cy="374596"/>
            </a:xfrm>
            <a:prstGeom prst="rect">
              <a:avLst/>
            </a:prstGeom>
            <a:solidFill>
              <a:srgbClr val="44546A">
                <a:alpha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DA0443-3AFA-25D2-AAFE-1AD195015217}"/>
                </a:ext>
              </a:extLst>
            </p:cNvPr>
            <p:cNvSpPr txBox="1"/>
            <p:nvPr/>
          </p:nvSpPr>
          <p:spPr>
            <a:xfrm>
              <a:off x="6195302" y="1761474"/>
              <a:ext cx="2136609" cy="478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0CE279D-98BA-A8B9-8A55-D554BEC87BA9}"/>
                </a:ext>
              </a:extLst>
            </p:cNvPr>
            <p:cNvSpPr txBox="1"/>
            <p:nvPr/>
          </p:nvSpPr>
          <p:spPr>
            <a:xfrm>
              <a:off x="6591840" y="1376272"/>
              <a:ext cx="1343529" cy="47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TArray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50E1660-B11B-339D-8658-9AD4C7CDE875}"/>
              </a:ext>
            </a:extLst>
          </p:cNvPr>
          <p:cNvGrpSpPr/>
          <p:nvPr/>
        </p:nvGrpSpPr>
        <p:grpSpPr>
          <a:xfrm>
            <a:off x="6237858" y="1857218"/>
            <a:ext cx="2464980" cy="446630"/>
            <a:chOff x="7895999" y="1672343"/>
            <a:chExt cx="3286639" cy="451736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7905B6C-5780-3465-B8E5-1B5556A70E31}"/>
                </a:ext>
              </a:extLst>
            </p:cNvPr>
            <p:cNvSpPr/>
            <p:nvPr/>
          </p:nvSpPr>
          <p:spPr>
            <a:xfrm>
              <a:off x="7895999" y="1672343"/>
              <a:ext cx="3286639" cy="37857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1F51AA7-19A1-579B-C6B4-EF1DEDCC196B}"/>
                </a:ext>
              </a:extLst>
            </p:cNvPr>
            <p:cNvSpPr txBox="1"/>
            <p:nvPr/>
          </p:nvSpPr>
          <p:spPr>
            <a:xfrm>
              <a:off x="8077930" y="1681589"/>
              <a:ext cx="2964527" cy="4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FMassFragmentBitSet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A33B4A1-2208-36D7-34A7-F8C2D0C4F6E6}"/>
              </a:ext>
            </a:extLst>
          </p:cNvPr>
          <p:cNvGrpSpPr/>
          <p:nvPr/>
        </p:nvGrpSpPr>
        <p:grpSpPr>
          <a:xfrm>
            <a:off x="1282439" y="3529036"/>
            <a:ext cx="7130076" cy="1323044"/>
            <a:chOff x="2645262" y="5342525"/>
            <a:chExt cx="7130076" cy="1323044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8727AF2-0D0E-3DA9-9802-DC61C040E75B}"/>
                </a:ext>
              </a:extLst>
            </p:cNvPr>
            <p:cNvSpPr/>
            <p:nvPr/>
          </p:nvSpPr>
          <p:spPr>
            <a:xfrm>
              <a:off x="2645262" y="5342525"/>
              <a:ext cx="7130076" cy="1323044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80BE3DD-41C8-E075-D5E4-39483680727C}"/>
                </a:ext>
              </a:extLst>
            </p:cNvPr>
            <p:cNvSpPr txBox="1"/>
            <p:nvPr/>
          </p:nvSpPr>
          <p:spPr>
            <a:xfrm>
              <a:off x="5345774" y="5351771"/>
              <a:ext cx="1729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Archetype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50CC473-6033-3B00-E40D-DAB914920A4D}"/>
                </a:ext>
              </a:extLst>
            </p:cNvPr>
            <p:cNvSpPr/>
            <p:nvPr/>
          </p:nvSpPr>
          <p:spPr>
            <a:xfrm>
              <a:off x="2857480" y="6095703"/>
              <a:ext cx="2136607" cy="369329"/>
            </a:xfrm>
            <a:prstGeom prst="rect">
              <a:avLst/>
            </a:prstGeom>
            <a:solidFill>
              <a:srgbClr val="44546A">
                <a:alpha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B55076E-B45D-FC24-F6EF-99B174F34BF4}"/>
                </a:ext>
              </a:extLst>
            </p:cNvPr>
            <p:cNvSpPr txBox="1"/>
            <p:nvPr/>
          </p:nvSpPr>
          <p:spPr>
            <a:xfrm>
              <a:off x="2857479" y="6095701"/>
              <a:ext cx="2136609" cy="369332"/>
            </a:xfrm>
            <a:prstGeom prst="rect">
              <a:avLst/>
            </a:prstGeom>
            <a:noFill/>
            <a:ln w="9525">
              <a:solidFill>
                <a:srgbClr val="4472C4">
                  <a:shade val="5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0D7762C-3852-7AE8-678B-B385E256AE4D}"/>
                </a:ext>
              </a:extLst>
            </p:cNvPr>
            <p:cNvSpPr txBox="1"/>
            <p:nvPr/>
          </p:nvSpPr>
          <p:spPr>
            <a:xfrm>
              <a:off x="3536316" y="5721103"/>
              <a:ext cx="778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TArray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618B655-2DEC-1365-77D8-91F6583B7C81}"/>
                </a:ext>
              </a:extLst>
            </p:cNvPr>
            <p:cNvSpPr/>
            <p:nvPr/>
          </p:nvSpPr>
          <p:spPr>
            <a:xfrm>
              <a:off x="5170021" y="6095702"/>
              <a:ext cx="2136607" cy="374596"/>
            </a:xfrm>
            <a:prstGeom prst="rect">
              <a:avLst/>
            </a:prstGeom>
            <a:solidFill>
              <a:srgbClr val="44546A">
                <a:alpha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83E8A39-426C-5C75-1066-CA2C05F37CCA}"/>
                </a:ext>
              </a:extLst>
            </p:cNvPr>
            <p:cNvSpPr txBox="1"/>
            <p:nvPr/>
          </p:nvSpPr>
          <p:spPr>
            <a:xfrm>
              <a:off x="5170020" y="6095700"/>
              <a:ext cx="2136609" cy="369332"/>
            </a:xfrm>
            <a:prstGeom prst="rect">
              <a:avLst/>
            </a:prstGeom>
            <a:noFill/>
            <a:ln w="9525">
              <a:solidFill>
                <a:srgbClr val="4472C4">
                  <a:shade val="5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171F7D-8314-CC27-2E82-428FCBB69B61}"/>
                </a:ext>
              </a:extLst>
            </p:cNvPr>
            <p:cNvSpPr txBox="1"/>
            <p:nvPr/>
          </p:nvSpPr>
          <p:spPr>
            <a:xfrm>
              <a:off x="5848857" y="5721102"/>
              <a:ext cx="778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TArray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178E029-528B-31DA-21BC-7AEA2D23FC6E}"/>
                </a:ext>
              </a:extLst>
            </p:cNvPr>
            <p:cNvSpPr/>
            <p:nvPr/>
          </p:nvSpPr>
          <p:spPr>
            <a:xfrm>
              <a:off x="7482562" y="6095701"/>
              <a:ext cx="2136607" cy="373309"/>
            </a:xfrm>
            <a:prstGeom prst="rect">
              <a:avLst/>
            </a:prstGeom>
            <a:solidFill>
              <a:srgbClr val="44546A">
                <a:alpha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D14C386-344C-173E-66AC-AC4BAC4AD4C0}"/>
                </a:ext>
              </a:extLst>
            </p:cNvPr>
            <p:cNvSpPr txBox="1"/>
            <p:nvPr/>
          </p:nvSpPr>
          <p:spPr>
            <a:xfrm>
              <a:off x="7482559" y="6099269"/>
              <a:ext cx="2136609" cy="369332"/>
            </a:xfrm>
            <a:prstGeom prst="rect">
              <a:avLst/>
            </a:prstGeom>
            <a:noFill/>
            <a:ln w="9525">
              <a:solidFill>
                <a:srgbClr val="4472C4">
                  <a:shade val="50000"/>
                </a:srgb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34A3AB-B33A-C3FA-BE55-17D2B62F48B3}"/>
                </a:ext>
              </a:extLst>
            </p:cNvPr>
            <p:cNvSpPr txBox="1"/>
            <p:nvPr/>
          </p:nvSpPr>
          <p:spPr>
            <a:xfrm>
              <a:off x="8161398" y="5721101"/>
              <a:ext cx="778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236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4C8F7-6620-07FE-6692-D94E844E2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79" y="1631943"/>
            <a:ext cx="8386763" cy="2908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B91F1-015F-D6D4-6825-D4EC038F2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300" y="656627"/>
            <a:ext cx="6837523" cy="40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47AE9-81E5-020F-4606-394BCAA1A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19" y="1219375"/>
            <a:ext cx="8386763" cy="161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084043-1FB4-33BB-8577-75ED9B56E7FD}"/>
              </a:ext>
            </a:extLst>
          </p:cNvPr>
          <p:cNvSpPr txBox="1"/>
          <p:nvPr/>
        </p:nvSpPr>
        <p:spPr>
          <a:xfrm>
            <a:off x="2964831" y="166919"/>
            <a:ext cx="321434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Entity Creation - Code</a:t>
            </a:r>
          </a:p>
        </p:txBody>
      </p:sp>
    </p:spTree>
    <p:extLst>
      <p:ext uri="{BB962C8B-B14F-4D97-AF65-F5344CB8AC3E}">
        <p14:creationId xmlns:p14="http://schemas.microsoft.com/office/powerpoint/2010/main" val="965164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443B2-FDB0-FBCF-41CE-F8E49600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-252" r="24460" b="33834"/>
          <a:stretch/>
        </p:blipFill>
        <p:spPr>
          <a:xfrm>
            <a:off x="161925" y="1452226"/>
            <a:ext cx="8820151" cy="2510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853423" y="166919"/>
            <a:ext cx="343715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Entity Creation - Engine</a:t>
            </a:r>
          </a:p>
        </p:txBody>
      </p:sp>
    </p:spTree>
    <p:extLst>
      <p:ext uri="{BB962C8B-B14F-4D97-AF65-F5344CB8AC3E}">
        <p14:creationId xmlns:p14="http://schemas.microsoft.com/office/powerpoint/2010/main" val="3122979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6B803CE-AEE4-C992-715A-E30D872C0D2F}"/>
              </a:ext>
            </a:extLst>
          </p:cNvPr>
          <p:cNvSpPr txBox="1"/>
          <p:nvPr/>
        </p:nvSpPr>
        <p:spPr>
          <a:xfrm>
            <a:off x="3746007" y="166919"/>
            <a:ext cx="165199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Entity Traits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44805-19DF-F2D8-A590-1447E9322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779" y="785363"/>
            <a:ext cx="5994443" cy="41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2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EA0BE72-435E-742C-E1B2-53DBBAC0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9" y="337549"/>
            <a:ext cx="2175884" cy="602916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Who am I?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0E814A-9552-FA72-855B-EC2B95EF1DD2}"/>
              </a:ext>
            </a:extLst>
          </p:cNvPr>
          <p:cNvSpPr txBox="1">
            <a:spLocks/>
          </p:cNvSpPr>
          <p:nvPr/>
        </p:nvSpPr>
        <p:spPr>
          <a:xfrm>
            <a:off x="3208128" y="249272"/>
            <a:ext cx="5935872" cy="1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Name: Gary Reif</a:t>
            </a:r>
          </a:p>
          <a:p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 err="1">
                <a:solidFill>
                  <a:schemeClr val="bg1"/>
                </a:solidFill>
              </a:rPr>
              <a:t>Gary.Reif@Zapper.Games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Currently: Gameplay Programmer – Zapper Games</a:t>
            </a:r>
          </a:p>
          <a:p>
            <a:r>
              <a:rPr lang="en-US" dirty="0">
                <a:solidFill>
                  <a:schemeClr val="bg1"/>
                </a:solidFill>
              </a:rPr>
              <a:t>Previously: Programmer – Puny Human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522BE8-C000-4388-23B5-C05ACBF79F46}"/>
              </a:ext>
            </a:extLst>
          </p:cNvPr>
          <p:cNvSpPr txBox="1">
            <a:spLocks/>
          </p:cNvSpPr>
          <p:nvPr/>
        </p:nvSpPr>
        <p:spPr>
          <a:xfrm>
            <a:off x="5865600" y="1667356"/>
            <a:ext cx="3278400" cy="7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Why am I here?</a:t>
            </a:r>
          </a:p>
        </p:txBody>
      </p:sp>
    </p:spTree>
    <p:extLst>
      <p:ext uri="{BB962C8B-B14F-4D97-AF65-F5344CB8AC3E}">
        <p14:creationId xmlns:p14="http://schemas.microsoft.com/office/powerpoint/2010/main" val="2361561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6B803CE-AEE4-C992-715A-E30D872C0D2F}"/>
              </a:ext>
            </a:extLst>
          </p:cNvPr>
          <p:cNvSpPr txBox="1"/>
          <p:nvPr/>
        </p:nvSpPr>
        <p:spPr>
          <a:xfrm>
            <a:off x="3746007" y="166919"/>
            <a:ext cx="165199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Entity Traits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08725-37EB-F599-ABCA-3DD2BA2423D2}"/>
              </a:ext>
            </a:extLst>
          </p:cNvPr>
          <p:cNvSpPr txBox="1"/>
          <p:nvPr/>
        </p:nvSpPr>
        <p:spPr>
          <a:xfrm>
            <a:off x="2114220" y="1463754"/>
            <a:ext cx="4915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BuildTemplate</a:t>
            </a:r>
          </a:p>
          <a:p>
            <a:pPr marL="342900" lvl="1"/>
            <a:r>
              <a:rPr lang="en-US" sz="1600" dirty="0">
                <a:solidFill>
                  <a:schemeClr val="bg1"/>
                </a:solidFill>
              </a:rPr>
              <a:t>Adds fragments (including shared) and tags</a:t>
            </a:r>
          </a:p>
          <a:p>
            <a:pPr marL="342900" lvl="1"/>
            <a:r>
              <a:rPr lang="en-US" sz="1600" dirty="0">
                <a:solidFill>
                  <a:schemeClr val="bg1"/>
                </a:solidFill>
              </a:rPr>
              <a:t>Require the presence of fragments (without adding them)</a:t>
            </a:r>
          </a:p>
          <a:p>
            <a:pPr marL="342900" lvl="1"/>
            <a:r>
              <a:rPr lang="en-US" sz="1600" dirty="0">
                <a:solidFill>
                  <a:schemeClr val="bg1"/>
                </a:solidFill>
              </a:rPr>
              <a:t>Specialized functionality (see translators)</a:t>
            </a:r>
          </a:p>
        </p:txBody>
      </p:sp>
    </p:spTree>
    <p:extLst>
      <p:ext uri="{BB962C8B-B14F-4D97-AF65-F5344CB8AC3E}">
        <p14:creationId xmlns:p14="http://schemas.microsoft.com/office/powerpoint/2010/main" val="1962418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A4A431-E711-F421-8908-844F13CAA8DE}"/>
              </a:ext>
            </a:extLst>
          </p:cNvPr>
          <p:cNvSpPr txBox="1"/>
          <p:nvPr/>
        </p:nvSpPr>
        <p:spPr>
          <a:xfrm>
            <a:off x="2366353" y="799024"/>
            <a:ext cx="441127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But if entities aren’t real,</a:t>
            </a:r>
          </a:p>
          <a:p>
            <a:pPr algn="ctr"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how do we access fragment data?</a:t>
            </a:r>
          </a:p>
        </p:txBody>
      </p:sp>
    </p:spTree>
    <p:extLst>
      <p:ext uri="{BB962C8B-B14F-4D97-AF65-F5344CB8AC3E}">
        <p14:creationId xmlns:p14="http://schemas.microsoft.com/office/powerpoint/2010/main" val="338232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1926DF-E1B1-6B9D-9EEF-4988B9E722DE}"/>
              </a:ext>
            </a:extLst>
          </p:cNvPr>
          <p:cNvSpPr txBox="1"/>
          <p:nvPr/>
        </p:nvSpPr>
        <p:spPr>
          <a:xfrm>
            <a:off x="2920739" y="1606938"/>
            <a:ext cx="330250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With an entity of course!</a:t>
            </a:r>
            <a:endPara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0CA99-3008-00B6-65BA-0BBB6B87A425}"/>
              </a:ext>
            </a:extLst>
          </p:cNvPr>
          <p:cNvSpPr txBox="1"/>
          <p:nvPr/>
        </p:nvSpPr>
        <p:spPr>
          <a:xfrm>
            <a:off x="2366353" y="799024"/>
            <a:ext cx="441127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But if entities aren’t real,</a:t>
            </a:r>
          </a:p>
          <a:p>
            <a:pPr algn="ctr"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how do we access fragment data?</a:t>
            </a:r>
          </a:p>
        </p:txBody>
      </p:sp>
    </p:spTree>
    <p:extLst>
      <p:ext uri="{BB962C8B-B14F-4D97-AF65-F5344CB8AC3E}">
        <p14:creationId xmlns:p14="http://schemas.microsoft.com/office/powerpoint/2010/main" val="214551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0">
        <p159:morph option="byObject"/>
      </p:transition>
    </mc:Choice>
    <mc:Fallback xmlns="">
      <p:transition advTm="5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E3FFBEA-A059-D201-1A9B-04B637F7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6804" y="2195233"/>
            <a:ext cx="2130393" cy="2130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216D22-E2AB-ED81-F76A-C8FBDFEE9B1F}"/>
              </a:ext>
            </a:extLst>
          </p:cNvPr>
          <p:cNvSpPr txBox="1"/>
          <p:nvPr/>
        </p:nvSpPr>
        <p:spPr>
          <a:xfrm>
            <a:off x="2366353" y="799024"/>
            <a:ext cx="441127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But if entities aren’t real,</a:t>
            </a:r>
          </a:p>
          <a:p>
            <a:pPr algn="ctr"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how do we access fragment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9BA58-61DE-A470-52BE-AA2DFD930E1B}"/>
              </a:ext>
            </a:extLst>
          </p:cNvPr>
          <p:cNvSpPr txBox="1"/>
          <p:nvPr/>
        </p:nvSpPr>
        <p:spPr>
          <a:xfrm>
            <a:off x="2920739" y="1606938"/>
            <a:ext cx="330250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With an entity of course!</a:t>
            </a:r>
            <a:endPara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9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60823D-0BBD-24D4-3D28-1FF4C0ABD91E}"/>
              </a:ext>
            </a:extLst>
          </p:cNvPr>
          <p:cNvGrpSpPr/>
          <p:nvPr/>
        </p:nvGrpSpPr>
        <p:grpSpPr>
          <a:xfrm>
            <a:off x="2435872" y="2560210"/>
            <a:ext cx="4272256" cy="1892205"/>
            <a:chOff x="605413" y="921944"/>
            <a:chExt cx="5172074" cy="25229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AED31C-EAFB-F05B-B1BD-182B29EC51CF}"/>
                </a:ext>
              </a:extLst>
            </p:cNvPr>
            <p:cNvSpPr txBox="1"/>
            <p:nvPr/>
          </p:nvSpPr>
          <p:spPr>
            <a:xfrm>
              <a:off x="1514496" y="921944"/>
              <a:ext cx="3353909" cy="553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</a:rPr>
                <a:t>FMassEntityHandle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2481C9-72FC-9FCD-0F77-724FD525AC1C}"/>
                </a:ext>
              </a:extLst>
            </p:cNvPr>
            <p:cNvSpPr txBox="1"/>
            <p:nvPr/>
          </p:nvSpPr>
          <p:spPr>
            <a:xfrm>
              <a:off x="605413" y="1598224"/>
              <a:ext cx="517207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Lightweight</a:t>
              </a:r>
            </a:p>
            <a:p>
              <a:pPr marL="342900" lvl="1"/>
              <a:r>
                <a:rPr lang="en-US" dirty="0">
                  <a:solidFill>
                    <a:schemeClr val="bg1"/>
                  </a:solidFill>
                </a:rPr>
                <a:t>Only data is an Index and a Serial Number</a:t>
              </a:r>
            </a:p>
            <a:p>
              <a:pPr marL="342900" lvl="1"/>
              <a:r>
                <a:rPr lang="en-US" dirty="0">
                  <a:solidFill>
                    <a:schemeClr val="bg1"/>
                  </a:solidFill>
                </a:rPr>
                <a:t>Has a few utility functions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Can be used in many functions to get entity data (e.g. fragments) or perform operations on entities (add/remove tags, etc.)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605766" y="166919"/>
            <a:ext cx="393248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to Reference an Entity</a:t>
            </a:r>
          </a:p>
        </p:txBody>
      </p:sp>
    </p:spTree>
    <p:extLst>
      <p:ext uri="{BB962C8B-B14F-4D97-AF65-F5344CB8AC3E}">
        <p14:creationId xmlns:p14="http://schemas.microsoft.com/office/powerpoint/2010/main" val="2535084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82951EB-0521-E277-FAC7-D99401E50D65}"/>
              </a:ext>
            </a:extLst>
          </p:cNvPr>
          <p:cNvGrpSpPr/>
          <p:nvPr/>
        </p:nvGrpSpPr>
        <p:grpSpPr>
          <a:xfrm>
            <a:off x="2366506" y="2559837"/>
            <a:ext cx="4410988" cy="1892205"/>
            <a:chOff x="6256555" y="921944"/>
            <a:chExt cx="5172074" cy="25229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6A8DB1-11F6-C8A7-4042-981238D6C5FC}"/>
                </a:ext>
              </a:extLst>
            </p:cNvPr>
            <p:cNvSpPr txBox="1"/>
            <p:nvPr/>
          </p:nvSpPr>
          <p:spPr>
            <a:xfrm>
              <a:off x="7344106" y="921944"/>
              <a:ext cx="2996974" cy="553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</a:rPr>
                <a:t>FMassEntityView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796AAF-8106-1AF8-D25F-A3269A6F4AA1}"/>
                </a:ext>
              </a:extLst>
            </p:cNvPr>
            <p:cNvSpPr txBox="1"/>
            <p:nvPr/>
          </p:nvSpPr>
          <p:spPr>
            <a:xfrm>
              <a:off x="6256555" y="1598224"/>
              <a:ext cx="5172074" cy="1846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Transient (don’t pass out of scope where it was created)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More heavyweight method of representing an entity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Multiple functions for getting fragment and tag 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605766" y="166919"/>
            <a:ext cx="393248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to Reference an Entity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EBD9AF-72BB-C244-C145-1E9DD890AFCB}"/>
              </a:ext>
            </a:extLst>
          </p:cNvPr>
          <p:cNvGrpSpPr/>
          <p:nvPr/>
        </p:nvGrpSpPr>
        <p:grpSpPr>
          <a:xfrm>
            <a:off x="257460" y="691458"/>
            <a:ext cx="4272256" cy="1892205"/>
            <a:chOff x="605413" y="921944"/>
            <a:chExt cx="5172074" cy="25229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15E9-A9A8-C105-4FF3-88EBB16A5BE2}"/>
                </a:ext>
              </a:extLst>
            </p:cNvPr>
            <p:cNvSpPr txBox="1"/>
            <p:nvPr/>
          </p:nvSpPr>
          <p:spPr>
            <a:xfrm>
              <a:off x="1514496" y="921944"/>
              <a:ext cx="3353909" cy="553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</a:rPr>
                <a:t>FMassEntityHandle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8DD748-E6E6-4412-9323-66EC7B05E942}"/>
                </a:ext>
              </a:extLst>
            </p:cNvPr>
            <p:cNvSpPr txBox="1"/>
            <p:nvPr/>
          </p:nvSpPr>
          <p:spPr>
            <a:xfrm>
              <a:off x="605413" y="1598224"/>
              <a:ext cx="517207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Lightweight</a:t>
              </a:r>
            </a:p>
            <a:p>
              <a:pPr marL="342900" lvl="1"/>
              <a:r>
                <a:rPr lang="en-US" dirty="0">
                  <a:solidFill>
                    <a:schemeClr val="bg1"/>
                  </a:solidFill>
                </a:rPr>
                <a:t>Only data is an Index and a Serial Number</a:t>
              </a:r>
            </a:p>
            <a:p>
              <a:pPr marL="342900" lvl="1"/>
              <a:r>
                <a:rPr lang="en-US" dirty="0">
                  <a:solidFill>
                    <a:schemeClr val="bg1"/>
                  </a:solidFill>
                </a:rPr>
                <a:t>Has a few utility functions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Can be used in many functions to get entity data (e.g. fragments) or perform operations on entities (add/remove tags, etc.)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428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605766" y="166919"/>
            <a:ext cx="393248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to Reference an Entity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6543BB-8A26-16B7-487A-61AE4D8B34C9}"/>
              </a:ext>
            </a:extLst>
          </p:cNvPr>
          <p:cNvGrpSpPr/>
          <p:nvPr/>
        </p:nvGrpSpPr>
        <p:grpSpPr>
          <a:xfrm>
            <a:off x="257460" y="691458"/>
            <a:ext cx="4272256" cy="1892205"/>
            <a:chOff x="605413" y="921944"/>
            <a:chExt cx="5172074" cy="25229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7D038F-87DB-8FCD-6699-B8A2F46D078D}"/>
                </a:ext>
              </a:extLst>
            </p:cNvPr>
            <p:cNvSpPr txBox="1"/>
            <p:nvPr/>
          </p:nvSpPr>
          <p:spPr>
            <a:xfrm>
              <a:off x="1514496" y="921944"/>
              <a:ext cx="3353909" cy="553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</a:rPr>
                <a:t>FMassEntityHandle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D68A26-E217-40F2-130B-76C69FECF95F}"/>
                </a:ext>
              </a:extLst>
            </p:cNvPr>
            <p:cNvSpPr txBox="1"/>
            <p:nvPr/>
          </p:nvSpPr>
          <p:spPr>
            <a:xfrm>
              <a:off x="605413" y="1598224"/>
              <a:ext cx="517207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Lightweight</a:t>
              </a:r>
            </a:p>
            <a:p>
              <a:pPr marL="342900" lvl="1"/>
              <a:r>
                <a:rPr lang="en-US" dirty="0">
                  <a:solidFill>
                    <a:schemeClr val="bg1"/>
                  </a:solidFill>
                </a:rPr>
                <a:t>Only data is an Index and a Serial Number</a:t>
              </a:r>
            </a:p>
            <a:p>
              <a:pPr marL="342900" lvl="1"/>
              <a:r>
                <a:rPr lang="en-US" dirty="0">
                  <a:solidFill>
                    <a:schemeClr val="bg1"/>
                  </a:solidFill>
                </a:rPr>
                <a:t>Has a few utility functions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Can be used in many functions to get entity data (e.g. fragments) or perform operations on entities (add/remove tags, etc.)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28FA8A-15D2-5FF3-F40B-CCD6A265C7FF}"/>
              </a:ext>
            </a:extLst>
          </p:cNvPr>
          <p:cNvGrpSpPr/>
          <p:nvPr/>
        </p:nvGrpSpPr>
        <p:grpSpPr>
          <a:xfrm>
            <a:off x="4426450" y="691458"/>
            <a:ext cx="4410988" cy="1892205"/>
            <a:chOff x="6256555" y="921944"/>
            <a:chExt cx="5172074" cy="25229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F95F02-8620-DC9F-34DF-AFCE019ADAA0}"/>
                </a:ext>
              </a:extLst>
            </p:cNvPr>
            <p:cNvSpPr txBox="1"/>
            <p:nvPr/>
          </p:nvSpPr>
          <p:spPr>
            <a:xfrm>
              <a:off x="7344106" y="921944"/>
              <a:ext cx="2996974" cy="553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</a:rPr>
                <a:t>FMassEntityView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F2351D-5BB7-2669-6A39-A44048CDBF45}"/>
                </a:ext>
              </a:extLst>
            </p:cNvPr>
            <p:cNvSpPr txBox="1"/>
            <p:nvPr/>
          </p:nvSpPr>
          <p:spPr>
            <a:xfrm>
              <a:off x="6256555" y="1598224"/>
              <a:ext cx="5172074" cy="1846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Transient (don’t pass out of scope where it was created)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More heavyweight method of representing an entity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Multiple functions for getting fragment and tag data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6E7F35F-D6E8-5412-CBC5-EF31BD50CEA0}"/>
              </a:ext>
            </a:extLst>
          </p:cNvPr>
          <p:cNvSpPr txBox="1"/>
          <p:nvPr/>
        </p:nvSpPr>
        <p:spPr>
          <a:xfrm>
            <a:off x="2868024" y="2692083"/>
            <a:ext cx="3087330" cy="4154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Entity Index (in Chunk)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BC434-559F-72CF-FBD5-CF05C02F0EBF}"/>
              </a:ext>
            </a:extLst>
          </p:cNvPr>
          <p:cNvSpPr txBox="1"/>
          <p:nvPr/>
        </p:nvSpPr>
        <p:spPr>
          <a:xfrm>
            <a:off x="2692294" y="3177442"/>
            <a:ext cx="343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loop from 0 to (NumEntities – 1)</a:t>
            </a:r>
          </a:p>
          <a:p>
            <a:r>
              <a:rPr lang="en-US" dirty="0">
                <a:solidFill>
                  <a:schemeClr val="bg1"/>
                </a:solidFill>
              </a:rPr>
              <a:t>Access each fragment array by this index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466C87D-856A-C2CB-8FCC-C81C3A43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90" y="3827110"/>
            <a:ext cx="5451190" cy="10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0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444131" y="166919"/>
            <a:ext cx="225574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Entity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08960-98E8-E112-7817-07B4A3306028}"/>
              </a:ext>
            </a:extLst>
          </p:cNvPr>
          <p:cNvSpPr txBox="1"/>
          <p:nvPr/>
        </p:nvSpPr>
        <p:spPr>
          <a:xfrm>
            <a:off x="962507" y="3504495"/>
            <a:ext cx="775811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TChunkedArray&lt;FEntityData&gt; Entities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TMap&lt;UInt32, TArray&lt;TSharedPtr&lt;FMassArchetypeData&gt;&gt;&gt; FragmentHashToArchetypeMap</a:t>
            </a:r>
          </a:p>
          <a:p>
            <a:r>
              <a:rPr lang="en-US" sz="1050" dirty="0">
                <a:solidFill>
                  <a:schemeClr val="bg1"/>
                </a:solidFill>
              </a:rPr>
              <a:t>TMap&lt;const UScriptStruct*, TArray&lt;TSharedPtr&lt;FMassArchetypeData&gt;&gt;&gt; FragmentTypeToArchetypeMap</a:t>
            </a:r>
          </a:p>
          <a:p>
            <a:r>
              <a:rPr lang="en-US" sz="1050" dirty="0">
                <a:solidFill>
                  <a:schemeClr val="bg1"/>
                </a:solidFill>
              </a:rPr>
              <a:t>TArray&lt;FConstSharedStruct&gt; ConstSharedFragments</a:t>
            </a:r>
          </a:p>
          <a:p>
            <a:r>
              <a:rPr lang="en-US" sz="1050" dirty="0">
                <a:solidFill>
                  <a:schemeClr val="bg1"/>
                </a:solidFill>
              </a:rPr>
              <a:t>TArray&lt;FSharedStruct&gt; SharedFragments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3A534-E20C-6AB9-B5A4-DE5D3A31C50F}"/>
              </a:ext>
            </a:extLst>
          </p:cNvPr>
          <p:cNvSpPr txBox="1"/>
          <p:nvPr/>
        </p:nvSpPr>
        <p:spPr>
          <a:xfrm>
            <a:off x="1538632" y="1058579"/>
            <a:ext cx="58793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CreateEntity / BuildEntity</a:t>
            </a:r>
          </a:p>
          <a:p>
            <a:r>
              <a:rPr lang="en-US" sz="1050" dirty="0">
                <a:solidFill>
                  <a:schemeClr val="bg1"/>
                </a:solidFill>
              </a:rPr>
              <a:t>CreateArchetype / GetArchetypeForEntity</a:t>
            </a:r>
          </a:p>
          <a:p>
            <a:r>
              <a:rPr lang="en-US" sz="1050" dirty="0">
                <a:solidFill>
                  <a:schemeClr val="bg1"/>
                </a:solidFill>
              </a:rPr>
              <a:t>Add/Remove fragment to/from entity</a:t>
            </a:r>
          </a:p>
          <a:p>
            <a:r>
              <a:rPr lang="en-US" sz="1050" dirty="0">
                <a:solidFill>
                  <a:schemeClr val="bg1"/>
                </a:solidFill>
              </a:rPr>
              <a:t>AddFragmentListToEntity</a:t>
            </a:r>
          </a:p>
          <a:p>
            <a:r>
              <a:rPr lang="en-US" sz="1050" dirty="0">
                <a:solidFill>
                  <a:schemeClr val="bg1"/>
                </a:solidFill>
              </a:rPr>
              <a:t>Add/Remove tag to/from entity</a:t>
            </a:r>
          </a:p>
          <a:p>
            <a:r>
              <a:rPr lang="en-US" sz="1050" dirty="0">
                <a:solidFill>
                  <a:schemeClr val="bg1"/>
                </a:solidFill>
              </a:rPr>
              <a:t>IsEntityValid / IsEntityBuilt / IsEntityActive</a:t>
            </a:r>
          </a:p>
          <a:p>
            <a:r>
              <a:rPr lang="en-US" sz="1050" dirty="0">
                <a:solidFill>
                  <a:schemeClr val="bg1"/>
                </a:solidFill>
              </a:rPr>
              <a:t>GetFragmentDataChecked / GetFragmentDataPtr / GetFragmentDataStruct</a:t>
            </a:r>
          </a:p>
          <a:p>
            <a:r>
              <a:rPr lang="en-US" sz="1050" dirty="0" err="1">
                <a:solidFill>
                  <a:schemeClr val="bg1"/>
                </a:solidFill>
              </a:rPr>
              <a:t>GetOrCreateSharedFragment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 err="1">
                <a:solidFill>
                  <a:schemeClr val="bg1"/>
                </a:solidFill>
              </a:rPr>
              <a:t>CreateExecutionContext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Defer()</a:t>
            </a:r>
          </a:p>
        </p:txBody>
      </p:sp>
    </p:spTree>
    <p:extLst>
      <p:ext uri="{BB962C8B-B14F-4D97-AF65-F5344CB8AC3E}">
        <p14:creationId xmlns:p14="http://schemas.microsoft.com/office/powerpoint/2010/main" val="4277377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376006" y="166919"/>
            <a:ext cx="239200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Mass Processor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6FF2D-3D2E-123A-AA1F-A1D43DC2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1625071"/>
            <a:ext cx="4043927" cy="1893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7BF07-6BF8-221E-2BE7-2C433B6B9A2E}"/>
              </a:ext>
            </a:extLst>
          </p:cNvPr>
          <p:cNvSpPr txBox="1"/>
          <p:nvPr/>
        </p:nvSpPr>
        <p:spPr>
          <a:xfrm>
            <a:off x="4908550" y="1017852"/>
            <a:ext cx="38790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bRequiresGameThreadExecution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ConfigureQueries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Execute</a:t>
            </a:r>
          </a:p>
          <a:p>
            <a:r>
              <a:rPr lang="en-US" sz="1050" dirty="0">
                <a:solidFill>
                  <a:schemeClr val="bg1"/>
                </a:solidFill>
              </a:rPr>
              <a:t>UMassCompositeProcessor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926D3-2E19-0BB1-B947-961E45F90BF5}"/>
              </a:ext>
            </a:extLst>
          </p:cNvPr>
          <p:cNvSpPr txBox="1"/>
          <p:nvPr/>
        </p:nvSpPr>
        <p:spPr>
          <a:xfrm>
            <a:off x="4908550" y="3140570"/>
            <a:ext cx="38790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Automatically multithreaded based on requirements (fragments, subsystems, etc.)</a:t>
            </a:r>
          </a:p>
          <a:p>
            <a:r>
              <a:rPr lang="en-US" sz="1050" dirty="0">
                <a:solidFill>
                  <a:schemeClr val="bg1"/>
                </a:solidFill>
              </a:rPr>
              <a:t>Executed in phases.</a:t>
            </a:r>
          </a:p>
          <a:p>
            <a:r>
              <a:rPr lang="en-US" sz="1050" dirty="0">
                <a:solidFill>
                  <a:schemeClr val="bg1"/>
                </a:solidFill>
              </a:rPr>
              <a:t>Can be grouped to ensure execution order.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46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230133" y="166919"/>
            <a:ext cx="268374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Execution Context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3A534-E20C-6AB9-B5A4-DE5D3A31C50F}"/>
              </a:ext>
            </a:extLst>
          </p:cNvPr>
          <p:cNvSpPr txBox="1"/>
          <p:nvPr/>
        </p:nvSpPr>
        <p:spPr>
          <a:xfrm>
            <a:off x="708264" y="1090292"/>
            <a:ext cx="77908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Created by </a:t>
            </a:r>
            <a:r>
              <a:rPr lang="en-US" sz="1600" dirty="0" err="1">
                <a:solidFill>
                  <a:schemeClr val="bg1"/>
                </a:solidFill>
              </a:rPr>
              <a:t>MassExecutor</a:t>
            </a:r>
            <a:r>
              <a:rPr lang="en-US" sz="1600" dirty="0">
                <a:solidFill>
                  <a:schemeClr val="bg1"/>
                </a:solidFill>
              </a:rPr>
              <a:t> each frame, for each processing phase, before processors are run.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Reference passed to </a:t>
            </a:r>
            <a:r>
              <a:rPr lang="en-US" sz="1600" dirty="0" err="1">
                <a:solidFill>
                  <a:schemeClr val="bg1"/>
                </a:solidFill>
              </a:rPr>
              <a:t>FMassEntityQuery</a:t>
            </a:r>
            <a:r>
              <a:rPr lang="en-US" sz="1600" dirty="0">
                <a:solidFill>
                  <a:schemeClr val="bg1"/>
                </a:solidFill>
              </a:rPr>
              <a:t>::</a:t>
            </a:r>
            <a:r>
              <a:rPr lang="en-US" sz="1600" dirty="0" err="1">
                <a:solidFill>
                  <a:schemeClr val="bg1"/>
                </a:solidFill>
              </a:rPr>
              <a:t>ForEachEntityChunk</a:t>
            </a:r>
            <a:r>
              <a:rPr lang="en-US" sz="1600" dirty="0">
                <a:solidFill>
                  <a:schemeClr val="bg1"/>
                </a:solidFill>
              </a:rPr>
              <a:t>, which passes it to the archetype for execution.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Provides access to resources needed during processing (entities, archetypes, etc.).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Provides </a:t>
            </a:r>
            <a:r>
              <a:rPr lang="en-US" sz="1600" dirty="0" err="1">
                <a:solidFill>
                  <a:schemeClr val="bg1"/>
                </a:solidFill>
              </a:rPr>
              <a:t>FMassCommandBuffer</a:t>
            </a:r>
            <a:r>
              <a:rPr lang="en-US" sz="1600" dirty="0">
                <a:solidFill>
                  <a:schemeClr val="bg1"/>
                </a:solidFill>
              </a:rPr>
              <a:t> via Defer() (thread-safe during entity query).</a:t>
            </a:r>
          </a:p>
          <a:p>
            <a:pPr marL="342900" lvl="1"/>
            <a:r>
              <a:rPr lang="en-US" sz="1600" dirty="0">
                <a:solidFill>
                  <a:schemeClr val="bg1"/>
                </a:solidFill>
              </a:rPr>
              <a:t>Command buffer flushed at the end of the processing phase.</a:t>
            </a:r>
          </a:p>
          <a:p>
            <a:r>
              <a:rPr lang="en-US" sz="1600" dirty="0">
                <a:solidFill>
                  <a:schemeClr val="bg1"/>
                </a:solidFill>
              </a:rPr>
              <a:t>Can create your own instance for some functionality.</a:t>
            </a:r>
          </a:p>
          <a:p>
            <a:pPr marL="342900" lvl="1"/>
            <a:r>
              <a:rPr lang="en-US" sz="1600" dirty="0">
                <a:solidFill>
                  <a:schemeClr val="bg1"/>
                </a:solidFill>
              </a:rPr>
              <a:t>Creating through </a:t>
            </a:r>
            <a:r>
              <a:rPr lang="en-US" sz="1600" dirty="0" err="1">
                <a:solidFill>
                  <a:schemeClr val="bg1"/>
                </a:solidFill>
              </a:rPr>
              <a:t>FMassEntityManager</a:t>
            </a:r>
            <a:r>
              <a:rPr lang="en-US" sz="1600" dirty="0">
                <a:solidFill>
                  <a:schemeClr val="bg1"/>
                </a:solidFill>
              </a:rPr>
              <a:t>::</a:t>
            </a:r>
            <a:r>
              <a:rPr lang="en-US" sz="1600" dirty="0" err="1">
                <a:solidFill>
                  <a:schemeClr val="bg1"/>
                </a:solidFill>
              </a:rPr>
              <a:t>CreateExecutionContext</a:t>
            </a:r>
            <a:r>
              <a:rPr lang="en-US" sz="1600" dirty="0">
                <a:solidFill>
                  <a:schemeClr val="bg1"/>
                </a:solidFill>
              </a:rPr>
              <a:t> gives access to shared command buffer.</a:t>
            </a:r>
          </a:p>
        </p:txBody>
      </p:sp>
    </p:spTree>
    <p:extLst>
      <p:ext uri="{BB962C8B-B14F-4D97-AF65-F5344CB8AC3E}">
        <p14:creationId xmlns:p14="http://schemas.microsoft.com/office/powerpoint/2010/main" val="225080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EA0BE72-435E-742C-E1B2-53DBBAC0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9" y="337549"/>
            <a:ext cx="2175884" cy="602916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Who am I?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0E814A-9552-FA72-855B-EC2B95EF1DD2}"/>
              </a:ext>
            </a:extLst>
          </p:cNvPr>
          <p:cNvSpPr txBox="1">
            <a:spLocks/>
          </p:cNvSpPr>
          <p:nvPr/>
        </p:nvSpPr>
        <p:spPr>
          <a:xfrm>
            <a:off x="3208128" y="249272"/>
            <a:ext cx="5935872" cy="1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Name: Gary Reif</a:t>
            </a:r>
          </a:p>
          <a:p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 err="1">
                <a:solidFill>
                  <a:schemeClr val="bg1"/>
                </a:solidFill>
              </a:rPr>
              <a:t>Gary.Reif@Zapper.Games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Currently: Gameplay Programmer – Zapper Games</a:t>
            </a:r>
          </a:p>
          <a:p>
            <a:r>
              <a:rPr lang="en-US" dirty="0">
                <a:solidFill>
                  <a:schemeClr val="bg1"/>
                </a:solidFill>
              </a:rPr>
              <a:t>Previously: Programmer – Puny Human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522BE8-C000-4388-23B5-C05ACBF79F46}"/>
              </a:ext>
            </a:extLst>
          </p:cNvPr>
          <p:cNvSpPr txBox="1">
            <a:spLocks/>
          </p:cNvSpPr>
          <p:nvPr/>
        </p:nvSpPr>
        <p:spPr>
          <a:xfrm>
            <a:off x="5865600" y="1667356"/>
            <a:ext cx="3278400" cy="7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Why am I here?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D5846D-25C2-2DF0-D1CB-F9EA75B79583}"/>
              </a:ext>
            </a:extLst>
          </p:cNvPr>
          <p:cNvSpPr txBox="1">
            <a:spLocks/>
          </p:cNvSpPr>
          <p:nvPr/>
        </p:nvSpPr>
        <p:spPr>
          <a:xfrm>
            <a:off x="1709963" y="2579512"/>
            <a:ext cx="4450502" cy="69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Let’s Talk About Mass!</a:t>
            </a:r>
          </a:p>
        </p:txBody>
      </p:sp>
    </p:spTree>
    <p:extLst>
      <p:ext uri="{BB962C8B-B14F-4D97-AF65-F5344CB8AC3E}">
        <p14:creationId xmlns:p14="http://schemas.microsoft.com/office/powerpoint/2010/main" val="3099592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161207" y="166919"/>
            <a:ext cx="282160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Processing Phases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3A534-E20C-6AB9-B5A4-DE5D3A31C50F}"/>
              </a:ext>
            </a:extLst>
          </p:cNvPr>
          <p:cNvSpPr txBox="1"/>
          <p:nvPr/>
        </p:nvSpPr>
        <p:spPr>
          <a:xfrm>
            <a:off x="692944" y="1090292"/>
            <a:ext cx="74150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UMassProcessingPhase</a:t>
            </a:r>
            <a:r>
              <a:rPr lang="en-US" dirty="0">
                <a:solidFill>
                  <a:schemeClr val="bg1"/>
                </a:solidFill>
              </a:rPr>
              <a:t> is a wrapper for </a:t>
            </a:r>
            <a:r>
              <a:rPr lang="en-US" dirty="0" err="1">
                <a:solidFill>
                  <a:schemeClr val="bg1"/>
                </a:solidFill>
              </a:rPr>
              <a:t>FMassProcessingPhase</a:t>
            </a:r>
            <a:r>
              <a:rPr lang="en-US" dirty="0">
                <a:solidFill>
                  <a:schemeClr val="bg1"/>
                </a:solidFill>
              </a:rPr>
              <a:t> struct.</a:t>
            </a:r>
          </a:p>
          <a:p>
            <a:pPr marL="342900" lvl="1"/>
            <a:r>
              <a:rPr lang="en-US" dirty="0" err="1">
                <a:solidFill>
                  <a:schemeClr val="bg1"/>
                </a:solidFill>
              </a:rPr>
              <a:t>FMassProcessingPhase</a:t>
            </a:r>
            <a:r>
              <a:rPr lang="en-US" dirty="0">
                <a:solidFill>
                  <a:schemeClr val="bg1"/>
                </a:solidFill>
              </a:rPr>
              <a:t> is an </a:t>
            </a:r>
            <a:r>
              <a:rPr lang="en-US" dirty="0" err="1">
                <a:solidFill>
                  <a:schemeClr val="bg1"/>
                </a:solidFill>
              </a:rPr>
              <a:t>FTickFunction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Parallel &amp; single-threaded, automatically managed.</a:t>
            </a:r>
          </a:p>
          <a:p>
            <a:r>
              <a:rPr lang="en-US" dirty="0">
                <a:solidFill>
                  <a:schemeClr val="bg1"/>
                </a:solidFill>
              </a:rPr>
              <a:t>Holds an </a:t>
            </a:r>
            <a:r>
              <a:rPr lang="en-US" dirty="0" err="1">
                <a:solidFill>
                  <a:schemeClr val="bg1"/>
                </a:solidFill>
              </a:rPr>
              <a:t>FMassCompositeProcessor</a:t>
            </a:r>
            <a:r>
              <a:rPr lang="en-US" dirty="0">
                <a:solidFill>
                  <a:schemeClr val="bg1"/>
                </a:solidFill>
              </a:rPr>
              <a:t> containing all processors to be run in that phase.</a:t>
            </a:r>
          </a:p>
          <a:p>
            <a:pPr marL="342900" lvl="1"/>
            <a:r>
              <a:rPr lang="en-US" dirty="0">
                <a:solidFill>
                  <a:schemeClr val="bg1"/>
                </a:solidFill>
              </a:rPr>
              <a:t>Single execution context shared with all processors executed in this phase, this frame.</a:t>
            </a:r>
          </a:p>
          <a:p>
            <a:r>
              <a:rPr lang="en-US" dirty="0">
                <a:solidFill>
                  <a:schemeClr val="bg1"/>
                </a:solidFill>
              </a:rPr>
              <a:t>Raises </a:t>
            </a:r>
            <a:r>
              <a:rPr lang="en-US" dirty="0" err="1">
                <a:solidFill>
                  <a:schemeClr val="bg1"/>
                </a:solidFill>
              </a:rPr>
              <a:t>FOnPhaseEvent</a:t>
            </a:r>
            <a:r>
              <a:rPr lang="en-US" dirty="0">
                <a:solidFill>
                  <a:schemeClr val="bg1"/>
                </a:solidFill>
              </a:rPr>
              <a:t> delegate on each phase start &amp; end.</a:t>
            </a:r>
          </a:p>
          <a:p>
            <a:r>
              <a:rPr lang="en-US" dirty="0">
                <a:solidFill>
                  <a:schemeClr val="bg1"/>
                </a:solidFill>
              </a:rPr>
              <a:t>Processors are manually assigned to a phase via configuration in editor or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files.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38AAC-CA7F-51B6-7823-AAF4D039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93" y="3200777"/>
            <a:ext cx="240063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54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905525" y="166919"/>
            <a:ext cx="333296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Mass Command Buffer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8D24A-96E5-AA47-41BF-5667DEF8A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996" y="825522"/>
            <a:ext cx="4108229" cy="106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D9C99-74F0-A928-6A47-1D1401053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016" y="2090007"/>
            <a:ext cx="5865837" cy="757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62BD8-3C08-2698-26A4-9970F4ED3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06" y="2885524"/>
            <a:ext cx="8945223" cy="2179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67426-E774-51C3-311E-95B6506DB553}"/>
              </a:ext>
            </a:extLst>
          </p:cNvPr>
          <p:cNvSpPr txBox="1"/>
          <p:nvPr/>
        </p:nvSpPr>
        <p:spPr>
          <a:xfrm>
            <a:off x="185902" y="736088"/>
            <a:ext cx="429610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Used to safely manipulate archetypes/fragments/etc.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Available from many endpoints (</a:t>
            </a:r>
            <a:r>
              <a:rPr lang="en-US" sz="1050" dirty="0" err="1">
                <a:solidFill>
                  <a:schemeClr val="bg1"/>
                </a:solidFill>
              </a:rPr>
              <a:t>EntityManager</a:t>
            </a:r>
            <a:r>
              <a:rPr lang="en-US" sz="1050" dirty="0">
                <a:solidFill>
                  <a:schemeClr val="bg1"/>
                </a:solidFill>
              </a:rPr>
              <a:t>, Context, etc.).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Create your own custom commands or just use “</a:t>
            </a:r>
            <a:r>
              <a:rPr lang="en-US" sz="1050" dirty="0" err="1">
                <a:solidFill>
                  <a:schemeClr val="bg1"/>
                </a:solidFill>
              </a:rPr>
              <a:t>PushCommand</a:t>
            </a:r>
            <a:r>
              <a:rPr lang="en-US" sz="1050" dirty="0">
                <a:solidFill>
                  <a:schemeClr val="bg1"/>
                </a:solidFill>
              </a:rPr>
              <a:t>” with a lambda.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Flushed at the end of every processing phase.</a:t>
            </a:r>
          </a:p>
        </p:txBody>
      </p:sp>
    </p:spTree>
    <p:extLst>
      <p:ext uri="{BB962C8B-B14F-4D97-AF65-F5344CB8AC3E}">
        <p14:creationId xmlns:p14="http://schemas.microsoft.com/office/powerpoint/2010/main" val="1309900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633287" y="166919"/>
            <a:ext cx="18774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Entity 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D4D1B-4BA9-933B-7E29-31A1F0E5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5" y="1633091"/>
            <a:ext cx="3479492" cy="192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C8F07-0B88-2936-2318-9BC988762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36" y="1930871"/>
            <a:ext cx="3079386" cy="207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E1A1F1-A095-DA0B-0450-877CA20D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36" y="2415068"/>
            <a:ext cx="4579783" cy="328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494F79-8077-3DC3-7614-5B493EFC5238}"/>
              </a:ext>
            </a:extLst>
          </p:cNvPr>
          <p:cNvSpPr txBox="1"/>
          <p:nvPr/>
        </p:nvSpPr>
        <p:spPr>
          <a:xfrm>
            <a:off x="281936" y="2138069"/>
            <a:ext cx="4579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Example processor constructor that initializes the entity query: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8EAC87-1071-B85F-4A83-CDEA94B3073C}"/>
              </a:ext>
            </a:extLst>
          </p:cNvPr>
          <p:cNvSpPr txBox="1"/>
          <p:nvPr/>
        </p:nvSpPr>
        <p:spPr>
          <a:xfrm>
            <a:off x="4957763" y="1679150"/>
            <a:ext cx="38790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ForEachEntityChunk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GetArchetypes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HasMatchingEntities / GetNumMatchingEntities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SetChunkFilter / ClearChunkFilter / HasChunkFilter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35EC8-F7ED-BEC0-D2D8-13E84D18FCB0}"/>
              </a:ext>
            </a:extLst>
          </p:cNvPr>
          <p:cNvSpPr txBox="1"/>
          <p:nvPr/>
        </p:nvSpPr>
        <p:spPr>
          <a:xfrm>
            <a:off x="1712828" y="564353"/>
            <a:ext cx="5004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Inherits from FMassFragmentRequirements and FMassSubsystemRequirements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AA3D6-997C-E197-8D84-17341F353623}"/>
              </a:ext>
            </a:extLst>
          </p:cNvPr>
          <p:cNvSpPr txBox="1"/>
          <p:nvPr/>
        </p:nvSpPr>
        <p:spPr>
          <a:xfrm>
            <a:off x="450057" y="3535767"/>
            <a:ext cx="38790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AddRequirement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AddTagRequirement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AddChunkRequirement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AddSharedRequirement (also const version)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03B6D-600E-C83A-336B-60DB17A994C6}"/>
              </a:ext>
            </a:extLst>
          </p:cNvPr>
          <p:cNvSpPr txBox="1"/>
          <p:nvPr/>
        </p:nvSpPr>
        <p:spPr>
          <a:xfrm>
            <a:off x="450057" y="3258768"/>
            <a:ext cx="23002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FMassFragmentRequirements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5CF4A-5072-3A16-6E1E-A23056D6F5AA}"/>
              </a:ext>
            </a:extLst>
          </p:cNvPr>
          <p:cNvSpPr txBox="1"/>
          <p:nvPr/>
        </p:nvSpPr>
        <p:spPr>
          <a:xfrm>
            <a:off x="4329112" y="3535767"/>
            <a:ext cx="38790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AddSubsystemRequirement (subsystem must implement TMassExternalSubsystemTraits)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93EE4B-D5C0-2246-35B6-BBDBAFBFA908}"/>
              </a:ext>
            </a:extLst>
          </p:cNvPr>
          <p:cNvSpPr txBox="1"/>
          <p:nvPr/>
        </p:nvSpPr>
        <p:spPr>
          <a:xfrm>
            <a:off x="4329113" y="3258768"/>
            <a:ext cx="23002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FMassSubsystemRequirements</a:t>
            </a:r>
          </a:p>
        </p:txBody>
      </p:sp>
    </p:spTree>
    <p:extLst>
      <p:ext uri="{BB962C8B-B14F-4D97-AF65-F5344CB8AC3E}">
        <p14:creationId xmlns:p14="http://schemas.microsoft.com/office/powerpoint/2010/main" val="4154879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050600" y="166919"/>
            <a:ext cx="30428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Translator Processor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7BF07-6BF8-221E-2BE7-2C433B6B9A2E}"/>
              </a:ext>
            </a:extLst>
          </p:cNvPr>
          <p:cNvSpPr txBox="1"/>
          <p:nvPr/>
        </p:nvSpPr>
        <p:spPr>
          <a:xfrm>
            <a:off x="647210" y="2010624"/>
            <a:ext cx="38790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Child of UMassProcessor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Used to transfer data between fragments and UObjects.</a:t>
            </a:r>
          </a:p>
          <a:p>
            <a:r>
              <a:rPr lang="en-US" sz="1050" dirty="0">
                <a:solidFill>
                  <a:schemeClr val="bg1"/>
                </a:solidFill>
              </a:rPr>
              <a:t>Initial step required in trait BuildTemplate function to collect UObject references and initialize fragment data from them.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A43E8-0923-BE71-4B46-6DBAC338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47" y="1831818"/>
            <a:ext cx="2307753" cy="11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57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110712" y="166919"/>
            <a:ext cx="292259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Observer Processor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7BF07-6BF8-221E-2BE7-2C433B6B9A2E}"/>
              </a:ext>
            </a:extLst>
          </p:cNvPr>
          <p:cNvSpPr txBox="1"/>
          <p:nvPr/>
        </p:nvSpPr>
        <p:spPr>
          <a:xfrm>
            <a:off x="463060" y="948306"/>
            <a:ext cx="38790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Child of UMassProcessor</a:t>
            </a:r>
          </a:p>
          <a:p>
            <a:r>
              <a:rPr lang="en-US" sz="1050" dirty="0">
                <a:solidFill>
                  <a:schemeClr val="bg1"/>
                </a:solidFill>
              </a:rPr>
              <a:t>One per fragment type</a:t>
            </a:r>
          </a:p>
          <a:p>
            <a:r>
              <a:rPr lang="en-US" sz="1050" dirty="0">
                <a:solidFill>
                  <a:schemeClr val="bg1"/>
                </a:solidFill>
              </a:rPr>
              <a:t>Runs when fragment is either added or removed (specified in processor constructor)</a:t>
            </a:r>
          </a:p>
          <a:p>
            <a:r>
              <a:rPr lang="en-US" sz="1050" dirty="0">
                <a:solidFill>
                  <a:schemeClr val="bg1"/>
                </a:solidFill>
              </a:rPr>
              <a:t>Used to initialize fragments or update subsystems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A835E-0EA9-A0F3-FE29-07AC1BF1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99" y="2520218"/>
            <a:ext cx="5399147" cy="1284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C4659-2144-24A1-7EE0-00BA5324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58" y="4076873"/>
            <a:ext cx="4858428" cy="3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1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1568632" y="166919"/>
            <a:ext cx="600677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Representation &amp; Visualization Processors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7BF07-6BF8-221E-2BE7-2C433B6B9A2E}"/>
              </a:ext>
            </a:extLst>
          </p:cNvPr>
          <p:cNvSpPr txBox="1"/>
          <p:nvPr/>
        </p:nvSpPr>
        <p:spPr>
          <a:xfrm>
            <a:off x="526805" y="696425"/>
            <a:ext cx="80903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Used to visually represent Mass entities in game world</a:t>
            </a:r>
          </a:p>
          <a:p>
            <a:r>
              <a:rPr lang="en-US" sz="1050" dirty="0">
                <a:solidFill>
                  <a:schemeClr val="bg1"/>
                </a:solidFill>
              </a:rPr>
              <a:t>UActors or instanced static meshes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No restrictions on UActors, so they can have their own logic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Use translator processors to ensure entity and actor stay in sync</a:t>
            </a:r>
          </a:p>
          <a:p>
            <a:r>
              <a:rPr lang="en-US" sz="1050" dirty="0">
                <a:solidFill>
                  <a:schemeClr val="bg1"/>
                </a:solidFill>
              </a:rPr>
              <a:t>LOD based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High/Medium/Low/Off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Configure by count and distance from player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Debug vs crowd vs base </a:t>
            </a:r>
          </a:p>
          <a:p>
            <a:r>
              <a:rPr lang="en-US" sz="1050" dirty="0">
                <a:solidFill>
                  <a:schemeClr val="bg1"/>
                </a:solidFill>
              </a:rPr>
              <a:t>Non-crowd visualization processors may be disabled by default 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Enable in Project Settings-&gt;Engine-&gt;Mass-&gt;Module Settings-&gt;Mass Entity-&gt;Processor CDOs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Or edit DefaultMass.ini</a:t>
            </a:r>
          </a:p>
          <a:p>
            <a:pPr marL="342900" lvl="1"/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0B957-DAA2-2436-C2D1-C5BBD2CD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27" y="3130298"/>
            <a:ext cx="3984010" cy="1834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DA78A-1D40-951E-B378-060FF07BD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072" y="3472517"/>
            <a:ext cx="3886742" cy="115030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8641FC42-043C-D69A-95CD-046FC3D5694C}"/>
              </a:ext>
            </a:extLst>
          </p:cNvPr>
          <p:cNvSpPr/>
          <p:nvPr/>
        </p:nvSpPr>
        <p:spPr>
          <a:xfrm>
            <a:off x="8165102" y="4100844"/>
            <a:ext cx="633047" cy="394977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97931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025755" y="166919"/>
            <a:ext cx="309251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State Tree Processor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7BF07-6BF8-221E-2BE7-2C433B6B9A2E}"/>
              </a:ext>
            </a:extLst>
          </p:cNvPr>
          <p:cNvSpPr txBox="1"/>
          <p:nvPr/>
        </p:nvSpPr>
        <p:spPr>
          <a:xfrm>
            <a:off x="1060185" y="1226642"/>
            <a:ext cx="3931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FMassStateTreeEvaluatorBase</a:t>
            </a:r>
          </a:p>
          <a:p>
            <a:r>
              <a:rPr lang="en-US" sz="1050" dirty="0">
                <a:solidFill>
                  <a:schemeClr val="bg1"/>
                </a:solidFill>
              </a:rPr>
              <a:t>FMassStateTreeTaskBase</a:t>
            </a:r>
          </a:p>
          <a:p>
            <a:r>
              <a:rPr lang="en-US" sz="1050" dirty="0">
                <a:solidFill>
                  <a:schemeClr val="bg1"/>
                </a:solidFill>
              </a:rPr>
              <a:t>Wrappers for state tree evaluator/task</a:t>
            </a:r>
          </a:p>
          <a:p>
            <a:r>
              <a:rPr lang="en-US" sz="1050" dirty="0">
                <a:solidFill>
                  <a:schemeClr val="bg1"/>
                </a:solidFill>
              </a:rPr>
              <a:t>Uses FStateTreeConditionBase (no wrapper)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FDA43-DBC4-BF7A-AE7E-C6B670AB210F}"/>
              </a:ext>
            </a:extLst>
          </p:cNvPr>
          <p:cNvSpPr txBox="1"/>
          <p:nvPr/>
        </p:nvSpPr>
        <p:spPr>
          <a:xfrm>
            <a:off x="4959736" y="3125042"/>
            <a:ext cx="1974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Task Tick: Mass Signals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Hard-coded…</a:t>
            </a:r>
          </a:p>
        </p:txBody>
      </p:sp>
    </p:spTree>
    <p:extLst>
      <p:ext uri="{BB962C8B-B14F-4D97-AF65-F5344CB8AC3E}">
        <p14:creationId xmlns:p14="http://schemas.microsoft.com/office/powerpoint/2010/main" val="915263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058618" y="166919"/>
            <a:ext cx="302679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Animation Processor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7BF07-6BF8-221E-2BE7-2C433B6B9A2E}"/>
              </a:ext>
            </a:extLst>
          </p:cNvPr>
          <p:cNvSpPr txBox="1"/>
          <p:nvPr/>
        </p:nvSpPr>
        <p:spPr>
          <a:xfrm>
            <a:off x="2056919" y="719062"/>
            <a:ext cx="5030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AnimToTexture</a:t>
            </a:r>
            <a:r>
              <a:rPr lang="en-US" sz="1050" dirty="0">
                <a:solidFill>
                  <a:schemeClr val="bg1"/>
                </a:solidFill>
              </a:rPr>
              <a:t> Plugin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Powerful tool for syncing data between skeletal animations and vertex animations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Vertex animation data passed to instanced static mesh material via Custom Primitive Data channels.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Implemented in City Sample project.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Lightweight montage instance.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Root motion.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7DE02-DF70-ECD0-6930-AA47EB5E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53" y="2695218"/>
            <a:ext cx="4391408" cy="218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F550B-A147-1194-FA9E-078969D32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40" y="2607362"/>
            <a:ext cx="3571470" cy="23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9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846218" y="166919"/>
            <a:ext cx="345158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Smart Object Processor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7BF07-6BF8-221E-2BE7-2C433B6B9A2E}"/>
              </a:ext>
            </a:extLst>
          </p:cNvPr>
          <p:cNvSpPr txBox="1"/>
          <p:nvPr/>
        </p:nvSpPr>
        <p:spPr>
          <a:xfrm>
            <a:off x="399560" y="1221357"/>
            <a:ext cx="4259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FMassSmartObjectUserFragment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How entity interacts with smart object</a:t>
            </a:r>
          </a:p>
          <a:p>
            <a:r>
              <a:rPr lang="en-US" sz="1050" dirty="0" err="1">
                <a:solidFill>
                  <a:schemeClr val="bg1"/>
                </a:solidFill>
              </a:rPr>
              <a:t>USmartObjectMassBehaviorDefinition</a:t>
            </a:r>
            <a:endParaRPr lang="en-US" sz="1050" dirty="0">
              <a:solidFill>
                <a:schemeClr val="bg1"/>
              </a:solidFill>
            </a:endParaRP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Activate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Deactivate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Manipulate entity through the command buffer.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2B738-A354-0D05-E410-3CE129F4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87" y="2843287"/>
            <a:ext cx="7444826" cy="215771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4DC905D-AB62-BB50-0691-5E4A808D408C}"/>
              </a:ext>
            </a:extLst>
          </p:cNvPr>
          <p:cNvSpPr/>
          <p:nvPr/>
        </p:nvSpPr>
        <p:spPr>
          <a:xfrm rot="10800000">
            <a:off x="8056180" y="3413234"/>
            <a:ext cx="662152" cy="55344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FD64CD-E0F8-2ED2-CD2E-2092A8E6AB0D}"/>
              </a:ext>
            </a:extLst>
          </p:cNvPr>
          <p:cNvSpPr/>
          <p:nvPr/>
        </p:nvSpPr>
        <p:spPr>
          <a:xfrm rot="10800000">
            <a:off x="8175297" y="4207118"/>
            <a:ext cx="662152" cy="55344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41346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374138" y="166919"/>
            <a:ext cx="439575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Navigation &amp; Move Processors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7BF07-6BF8-221E-2BE7-2C433B6B9A2E}"/>
              </a:ext>
            </a:extLst>
          </p:cNvPr>
          <p:cNvSpPr txBox="1"/>
          <p:nvPr/>
        </p:nvSpPr>
        <p:spPr>
          <a:xfrm>
            <a:off x="1662721" y="1488056"/>
            <a:ext cx="2781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FMassForceFragment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FMassVelocityFragment</a:t>
            </a:r>
          </a:p>
          <a:p>
            <a:r>
              <a:rPr lang="en-US" sz="1050" dirty="0">
                <a:solidFill>
                  <a:schemeClr val="bg1"/>
                </a:solidFill>
              </a:rPr>
              <a:t>FMassTransformFragment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95D2E-8799-EAFD-D9F5-A3C7F9197C2C}"/>
              </a:ext>
            </a:extLst>
          </p:cNvPr>
          <p:cNvSpPr txBox="1"/>
          <p:nvPr/>
        </p:nvSpPr>
        <p:spPr>
          <a:xfrm>
            <a:off x="4444511" y="1221356"/>
            <a:ext cx="39311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Avoidance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Neighbor-driven forces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Steering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Force toward goal</a:t>
            </a:r>
          </a:p>
          <a:p>
            <a:r>
              <a:rPr lang="en-US" sz="1050" dirty="0">
                <a:solidFill>
                  <a:schemeClr val="bg1"/>
                </a:solidFill>
              </a:rPr>
              <a:t>Orientation</a:t>
            </a:r>
          </a:p>
          <a:p>
            <a:pPr marL="342900" lvl="1"/>
            <a:r>
              <a:rPr lang="en-US" sz="1050" dirty="0">
                <a:solidFill>
                  <a:schemeClr val="bg1"/>
                </a:solidFill>
              </a:rPr>
              <a:t>Rotation toward facing target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5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EA0BE72-435E-742C-E1B2-53DBBAC0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9" y="337549"/>
            <a:ext cx="2175884" cy="602916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Who am I?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0E814A-9552-FA72-855B-EC2B95EF1DD2}"/>
              </a:ext>
            </a:extLst>
          </p:cNvPr>
          <p:cNvSpPr txBox="1">
            <a:spLocks/>
          </p:cNvSpPr>
          <p:nvPr/>
        </p:nvSpPr>
        <p:spPr>
          <a:xfrm>
            <a:off x="3208128" y="249272"/>
            <a:ext cx="5935872" cy="1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Name: Gary Reif</a:t>
            </a:r>
          </a:p>
          <a:p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 err="1">
                <a:solidFill>
                  <a:schemeClr val="bg1"/>
                </a:solidFill>
              </a:rPr>
              <a:t>Gary.Reif@Zapper.Games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Currently: Gameplay Programmer – Zapper Games</a:t>
            </a:r>
          </a:p>
          <a:p>
            <a:r>
              <a:rPr lang="en-US" dirty="0">
                <a:solidFill>
                  <a:schemeClr val="bg1"/>
                </a:solidFill>
              </a:rPr>
              <a:t>Previously: Programmer – Puny Human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522BE8-C000-4388-23B5-C05ACBF79F46}"/>
              </a:ext>
            </a:extLst>
          </p:cNvPr>
          <p:cNvSpPr txBox="1">
            <a:spLocks/>
          </p:cNvSpPr>
          <p:nvPr/>
        </p:nvSpPr>
        <p:spPr>
          <a:xfrm>
            <a:off x="5865600" y="1667356"/>
            <a:ext cx="3278400" cy="7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Why am I here?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6A1178-5FA1-9833-5936-AA8AB566DDA2}"/>
              </a:ext>
            </a:extLst>
          </p:cNvPr>
          <p:cNvSpPr txBox="1">
            <a:spLocks/>
          </p:cNvSpPr>
          <p:nvPr/>
        </p:nvSpPr>
        <p:spPr>
          <a:xfrm>
            <a:off x="259239" y="3241066"/>
            <a:ext cx="7351951" cy="1575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Mass Expertise: None.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D5846D-25C2-2DF0-D1CB-F9EA75B79583}"/>
              </a:ext>
            </a:extLst>
          </p:cNvPr>
          <p:cNvSpPr txBox="1">
            <a:spLocks/>
          </p:cNvSpPr>
          <p:nvPr/>
        </p:nvSpPr>
        <p:spPr>
          <a:xfrm>
            <a:off x="1709963" y="2579512"/>
            <a:ext cx="4450502" cy="69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Let’s Talk About Mass!</a:t>
            </a:r>
          </a:p>
        </p:txBody>
      </p:sp>
    </p:spTree>
    <p:extLst>
      <p:ext uri="{BB962C8B-B14F-4D97-AF65-F5344CB8AC3E}">
        <p14:creationId xmlns:p14="http://schemas.microsoft.com/office/powerpoint/2010/main" val="3933024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3306286" y="166919"/>
            <a:ext cx="253146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Mass Replication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7BF07-6BF8-221E-2BE7-2C433B6B9A2E}"/>
              </a:ext>
            </a:extLst>
          </p:cNvPr>
          <p:cNvSpPr txBox="1"/>
          <p:nvPr/>
        </p:nvSpPr>
        <p:spPr>
          <a:xfrm>
            <a:off x="1307121" y="1507106"/>
            <a:ext cx="2781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Client Bubble</a:t>
            </a:r>
          </a:p>
          <a:p>
            <a:r>
              <a:rPr lang="en-US" sz="1050" dirty="0">
                <a:solidFill>
                  <a:schemeClr val="bg1"/>
                </a:solidFill>
              </a:rPr>
              <a:t>Custom structs for data replication</a:t>
            </a:r>
          </a:p>
          <a:p>
            <a:r>
              <a:rPr lang="en-US" sz="1050" dirty="0">
                <a:solidFill>
                  <a:schemeClr val="bg1"/>
                </a:solidFill>
              </a:rPr>
              <a:t>Custom data handler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95D2E-8799-EAFD-D9F5-A3C7F9197C2C}"/>
              </a:ext>
            </a:extLst>
          </p:cNvPr>
          <p:cNvSpPr txBox="1"/>
          <p:nvPr/>
        </p:nvSpPr>
        <p:spPr>
          <a:xfrm>
            <a:off x="4572000" y="1591931"/>
            <a:ext cx="39311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Entity data stored in array property of replicated struct on custom AActor</a:t>
            </a:r>
          </a:p>
        </p:txBody>
      </p:sp>
    </p:spTree>
    <p:extLst>
      <p:ext uri="{BB962C8B-B14F-4D97-AF65-F5344CB8AC3E}">
        <p14:creationId xmlns:p14="http://schemas.microsoft.com/office/powerpoint/2010/main" val="6086381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964849" y="166919"/>
            <a:ext cx="321434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Mass Entity Debugger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ED329-4D37-F7FD-2BE1-AADC0530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11" y="617042"/>
            <a:ext cx="7141779" cy="437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8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05E3D7-069D-478A-58FE-428ED9B6A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01" y="1504866"/>
            <a:ext cx="4684998" cy="2869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964849" y="166919"/>
            <a:ext cx="321434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Mass Entity Debugger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793B7-4771-C492-6401-AC2281863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851" y="2472911"/>
            <a:ext cx="3679031" cy="907256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2D1A9962-07DC-4D05-2F04-256E2EEC2274}"/>
              </a:ext>
            </a:extLst>
          </p:cNvPr>
          <p:cNvSpPr/>
          <p:nvPr/>
        </p:nvSpPr>
        <p:spPr>
          <a:xfrm rot="1424329">
            <a:off x="4812879" y="1833791"/>
            <a:ext cx="2129471" cy="622738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369F78-6EB8-050B-F98C-D381995835CC}"/>
              </a:ext>
            </a:extLst>
          </p:cNvPr>
          <p:cNvSpPr/>
          <p:nvPr/>
        </p:nvSpPr>
        <p:spPr>
          <a:xfrm>
            <a:off x="3145221" y="1508994"/>
            <a:ext cx="1711879" cy="2725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13217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964849" y="166919"/>
            <a:ext cx="321434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Mass Entity Debugger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30933-0744-02A0-AA5A-A625BF5F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73" y="617042"/>
            <a:ext cx="7015655" cy="43054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C311F1-046A-82B5-FF4A-910790291482}"/>
              </a:ext>
            </a:extLst>
          </p:cNvPr>
          <p:cNvSpPr/>
          <p:nvPr/>
        </p:nvSpPr>
        <p:spPr>
          <a:xfrm>
            <a:off x="1064173" y="1001111"/>
            <a:ext cx="843455" cy="1655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41183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33E67F-2053-F4FD-F7BA-20583F25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10" y="617042"/>
            <a:ext cx="7126451" cy="43479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964849" y="166919"/>
            <a:ext cx="321434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Mass Entity Debugger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311F1-046A-82B5-FF4A-910790291482}"/>
              </a:ext>
            </a:extLst>
          </p:cNvPr>
          <p:cNvSpPr/>
          <p:nvPr/>
        </p:nvSpPr>
        <p:spPr>
          <a:xfrm>
            <a:off x="1828801" y="1001111"/>
            <a:ext cx="843455" cy="1655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43786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BF629-CA5D-C06E-AC3C-9397E56CD60F}"/>
              </a:ext>
            </a:extLst>
          </p:cNvPr>
          <p:cNvSpPr txBox="1"/>
          <p:nvPr/>
        </p:nvSpPr>
        <p:spPr>
          <a:xfrm>
            <a:off x="2964849" y="166919"/>
            <a:ext cx="321434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Mass Entity Debugger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BB002-5908-A5D1-F08E-245FFF9D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5" y="617042"/>
            <a:ext cx="7173311" cy="440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E8C44E-AD14-1CB4-5068-126939A01DF8}"/>
              </a:ext>
            </a:extLst>
          </p:cNvPr>
          <p:cNvSpPr/>
          <p:nvPr/>
        </p:nvSpPr>
        <p:spPr>
          <a:xfrm>
            <a:off x="2617076" y="1001111"/>
            <a:ext cx="843455" cy="1655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985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EA0BE72-435E-742C-E1B2-53DBBAC0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9" y="337549"/>
            <a:ext cx="2175884" cy="602916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Who am I?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0E814A-9552-FA72-855B-EC2B95EF1DD2}"/>
              </a:ext>
            </a:extLst>
          </p:cNvPr>
          <p:cNvSpPr txBox="1">
            <a:spLocks/>
          </p:cNvSpPr>
          <p:nvPr/>
        </p:nvSpPr>
        <p:spPr>
          <a:xfrm>
            <a:off x="3208128" y="249272"/>
            <a:ext cx="5935872" cy="1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Name: Gary Reif</a:t>
            </a:r>
          </a:p>
          <a:p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 err="1">
                <a:solidFill>
                  <a:schemeClr val="bg1"/>
                </a:solidFill>
              </a:rPr>
              <a:t>Gary.Reif@Zapper.Games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Currently: Gameplay Programmer – Zapper Games</a:t>
            </a:r>
          </a:p>
          <a:p>
            <a:r>
              <a:rPr lang="en-US" dirty="0">
                <a:solidFill>
                  <a:schemeClr val="bg1"/>
                </a:solidFill>
              </a:rPr>
              <a:t>Previously: Programmer – Puny Human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522BE8-C000-4388-23B5-C05ACBF79F46}"/>
              </a:ext>
            </a:extLst>
          </p:cNvPr>
          <p:cNvSpPr txBox="1">
            <a:spLocks/>
          </p:cNvSpPr>
          <p:nvPr/>
        </p:nvSpPr>
        <p:spPr>
          <a:xfrm>
            <a:off x="5865600" y="1667356"/>
            <a:ext cx="3278400" cy="7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Why am I here?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6A1178-5FA1-9833-5936-AA8AB566DDA2}"/>
              </a:ext>
            </a:extLst>
          </p:cNvPr>
          <p:cNvSpPr txBox="1">
            <a:spLocks/>
          </p:cNvSpPr>
          <p:nvPr/>
        </p:nvSpPr>
        <p:spPr>
          <a:xfrm>
            <a:off x="259239" y="3241066"/>
            <a:ext cx="7351951" cy="1575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Mass Expertise: None.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Mass Experience: A year spent the hard way.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D5846D-25C2-2DF0-D1CB-F9EA75B79583}"/>
              </a:ext>
            </a:extLst>
          </p:cNvPr>
          <p:cNvSpPr txBox="1">
            <a:spLocks/>
          </p:cNvSpPr>
          <p:nvPr/>
        </p:nvSpPr>
        <p:spPr>
          <a:xfrm>
            <a:off x="1709963" y="2579512"/>
            <a:ext cx="4450502" cy="69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Let’s Talk About Mass!</a:t>
            </a:r>
          </a:p>
        </p:txBody>
      </p:sp>
    </p:spTree>
    <p:extLst>
      <p:ext uri="{BB962C8B-B14F-4D97-AF65-F5344CB8AC3E}">
        <p14:creationId xmlns:p14="http://schemas.microsoft.com/office/powerpoint/2010/main" val="151243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EA0BE72-435E-742C-E1B2-53DBBAC0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9" y="337549"/>
            <a:ext cx="2175884" cy="602916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Who am I?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0E814A-9552-FA72-855B-EC2B95EF1DD2}"/>
              </a:ext>
            </a:extLst>
          </p:cNvPr>
          <p:cNvSpPr txBox="1">
            <a:spLocks/>
          </p:cNvSpPr>
          <p:nvPr/>
        </p:nvSpPr>
        <p:spPr>
          <a:xfrm>
            <a:off x="3208128" y="249272"/>
            <a:ext cx="5935872" cy="1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Char char="●"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Char char="●"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Name: Gary Reif</a:t>
            </a:r>
          </a:p>
          <a:p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 err="1">
                <a:solidFill>
                  <a:schemeClr val="bg1"/>
                </a:solidFill>
              </a:rPr>
              <a:t>Gary.Reif@Zapper.Games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Currently: Gameplay Programmer – Zapper Games</a:t>
            </a:r>
          </a:p>
          <a:p>
            <a:r>
              <a:rPr lang="en-US" dirty="0">
                <a:solidFill>
                  <a:schemeClr val="bg1"/>
                </a:solidFill>
              </a:rPr>
              <a:t>Previously: Programmer – Puny Human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522BE8-C000-4388-23B5-C05ACBF79F46}"/>
              </a:ext>
            </a:extLst>
          </p:cNvPr>
          <p:cNvSpPr txBox="1">
            <a:spLocks/>
          </p:cNvSpPr>
          <p:nvPr/>
        </p:nvSpPr>
        <p:spPr>
          <a:xfrm>
            <a:off x="5865600" y="1667356"/>
            <a:ext cx="3278400" cy="7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Why am I here?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6A1178-5FA1-9833-5936-AA8AB566DDA2}"/>
              </a:ext>
            </a:extLst>
          </p:cNvPr>
          <p:cNvSpPr txBox="1">
            <a:spLocks/>
          </p:cNvSpPr>
          <p:nvPr/>
        </p:nvSpPr>
        <p:spPr>
          <a:xfrm>
            <a:off x="259239" y="3241066"/>
            <a:ext cx="7351951" cy="1575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Mass Expertise: None. Well maybe some.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Mass Experience: A year spent the hard way.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D5846D-25C2-2DF0-D1CB-F9EA75B79583}"/>
              </a:ext>
            </a:extLst>
          </p:cNvPr>
          <p:cNvSpPr txBox="1">
            <a:spLocks/>
          </p:cNvSpPr>
          <p:nvPr/>
        </p:nvSpPr>
        <p:spPr>
          <a:xfrm>
            <a:off x="1709963" y="2579512"/>
            <a:ext cx="4450502" cy="69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Let’s Talk About Mass!</a:t>
            </a:r>
          </a:p>
        </p:txBody>
      </p:sp>
    </p:spTree>
    <p:extLst>
      <p:ext uri="{BB962C8B-B14F-4D97-AF65-F5344CB8AC3E}">
        <p14:creationId xmlns:p14="http://schemas.microsoft.com/office/powerpoint/2010/main" val="631494657"/>
      </p:ext>
    </p:extLst>
  </p:cSld>
  <p:clrMapOvr>
    <a:masterClrMapping/>
  </p:clrMapOvr>
</p:sld>
</file>

<file path=ppt/theme/theme1.xml><?xml version="1.0" encoding="utf-8"?>
<a:theme xmlns:a="http://schemas.openxmlformats.org/drawingml/2006/main" name="UF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184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E Build Events">
  <a:themeElements>
    <a:clrScheme name="UE Build Event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2569</Words>
  <Application>Microsoft Office PowerPoint</Application>
  <PresentationFormat>On-screen Show (16:9)</PresentationFormat>
  <Paragraphs>619</Paragraphs>
  <Slides>75</Slides>
  <Notes>43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Roboto Black</vt:lpstr>
      <vt:lpstr>Roboto Light</vt:lpstr>
      <vt:lpstr>Arial</vt:lpstr>
      <vt:lpstr>Calibri</vt:lpstr>
      <vt:lpstr>Roboto</vt:lpstr>
      <vt:lpstr>UF Template</vt:lpstr>
      <vt:lpstr>PowerPoint Presentation</vt:lpstr>
      <vt:lpstr>PowerPoint Presentation</vt:lpstr>
      <vt:lpstr>Unreal Engine Mass A brief technical overview. Gary Reif</vt:lpstr>
      <vt:lpstr>Who am I? </vt:lpstr>
      <vt:lpstr>Who am I? </vt:lpstr>
      <vt:lpstr>Who am I? </vt:lpstr>
      <vt:lpstr>Who am I? </vt:lpstr>
      <vt:lpstr>Who am I? </vt:lpstr>
      <vt:lpstr>Who am I? </vt:lpstr>
      <vt:lpstr>Who am I? </vt:lpstr>
      <vt:lpstr>What will we cover?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Reif</dc:creator>
  <cp:lastModifiedBy>Gary Reif</cp:lastModifiedBy>
  <cp:revision>45</cp:revision>
  <dcterms:modified xsi:type="dcterms:W3CDTF">2023-06-22T01:19:07Z</dcterms:modified>
</cp:coreProperties>
</file>